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70" r:id="rId9"/>
    <p:sldId id="265" r:id="rId10"/>
    <p:sldId id="266" r:id="rId11"/>
    <p:sldId id="268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30" rtl="0" fontAlgn="auto" latinLnBrk="0" hangingPunct="0">
      <a:lnSpc>
        <a:spcPct val="13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B51A00"/>
        </a:solidFill>
        <a:effectLst/>
        <a:uFillTx/>
        <a:latin typeface="Montserrat Bold"/>
        <a:ea typeface="Montserrat Bold"/>
        <a:cs typeface="Montserrat Bold"/>
        <a:sym typeface="Montserrat Bold"/>
      </a:defRPr>
    </a:lvl1pPr>
    <a:lvl2pPr marL="0" marR="0" indent="457165" algn="l" defTabSz="914330" rtl="0" fontAlgn="auto" latinLnBrk="0" hangingPunct="0">
      <a:lnSpc>
        <a:spcPct val="13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B51A00"/>
        </a:solidFill>
        <a:effectLst/>
        <a:uFillTx/>
        <a:latin typeface="Montserrat Bold"/>
        <a:ea typeface="Montserrat Bold"/>
        <a:cs typeface="Montserrat Bold"/>
        <a:sym typeface="Montserrat Bold"/>
      </a:defRPr>
    </a:lvl2pPr>
    <a:lvl3pPr marL="0" marR="0" indent="914330" algn="l" defTabSz="914330" rtl="0" fontAlgn="auto" latinLnBrk="0" hangingPunct="0">
      <a:lnSpc>
        <a:spcPct val="13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B51A00"/>
        </a:solidFill>
        <a:effectLst/>
        <a:uFillTx/>
        <a:latin typeface="Montserrat Bold"/>
        <a:ea typeface="Montserrat Bold"/>
        <a:cs typeface="Montserrat Bold"/>
        <a:sym typeface="Montserrat Bold"/>
      </a:defRPr>
    </a:lvl3pPr>
    <a:lvl4pPr marL="0" marR="0" indent="1371494" algn="l" defTabSz="914330" rtl="0" fontAlgn="auto" latinLnBrk="0" hangingPunct="0">
      <a:lnSpc>
        <a:spcPct val="13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B51A00"/>
        </a:solidFill>
        <a:effectLst/>
        <a:uFillTx/>
        <a:latin typeface="Montserrat Bold"/>
        <a:ea typeface="Montserrat Bold"/>
        <a:cs typeface="Montserrat Bold"/>
        <a:sym typeface="Montserrat Bold"/>
      </a:defRPr>
    </a:lvl4pPr>
    <a:lvl5pPr marL="0" marR="0" indent="1828660" algn="l" defTabSz="914330" rtl="0" fontAlgn="auto" latinLnBrk="0" hangingPunct="0">
      <a:lnSpc>
        <a:spcPct val="13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B51A00"/>
        </a:solidFill>
        <a:effectLst/>
        <a:uFillTx/>
        <a:latin typeface="Montserrat Bold"/>
        <a:ea typeface="Montserrat Bold"/>
        <a:cs typeface="Montserrat Bold"/>
        <a:sym typeface="Montserrat Bold"/>
      </a:defRPr>
    </a:lvl5pPr>
    <a:lvl6pPr marL="0" marR="0" indent="2285825" algn="l" defTabSz="914330" rtl="0" fontAlgn="auto" latinLnBrk="0" hangingPunct="0">
      <a:lnSpc>
        <a:spcPct val="13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B51A00"/>
        </a:solidFill>
        <a:effectLst/>
        <a:uFillTx/>
        <a:latin typeface="Montserrat Bold"/>
        <a:ea typeface="Montserrat Bold"/>
        <a:cs typeface="Montserrat Bold"/>
        <a:sym typeface="Montserrat Bold"/>
      </a:defRPr>
    </a:lvl6pPr>
    <a:lvl7pPr marL="0" marR="0" indent="2742989" algn="l" defTabSz="914330" rtl="0" fontAlgn="auto" latinLnBrk="0" hangingPunct="0">
      <a:lnSpc>
        <a:spcPct val="13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B51A00"/>
        </a:solidFill>
        <a:effectLst/>
        <a:uFillTx/>
        <a:latin typeface="Montserrat Bold"/>
        <a:ea typeface="Montserrat Bold"/>
        <a:cs typeface="Montserrat Bold"/>
        <a:sym typeface="Montserrat Bold"/>
      </a:defRPr>
    </a:lvl7pPr>
    <a:lvl8pPr marL="0" marR="0" indent="3200155" algn="l" defTabSz="914330" rtl="0" fontAlgn="auto" latinLnBrk="0" hangingPunct="0">
      <a:lnSpc>
        <a:spcPct val="13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B51A00"/>
        </a:solidFill>
        <a:effectLst/>
        <a:uFillTx/>
        <a:latin typeface="Montserrat Bold"/>
        <a:ea typeface="Montserrat Bold"/>
        <a:cs typeface="Montserrat Bold"/>
        <a:sym typeface="Montserrat Bold"/>
      </a:defRPr>
    </a:lvl8pPr>
    <a:lvl9pPr marL="0" marR="0" indent="3657320" algn="l" defTabSz="914330" rtl="0" fontAlgn="auto" latinLnBrk="0" hangingPunct="0">
      <a:lnSpc>
        <a:spcPct val="13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B51A00"/>
        </a:solidFill>
        <a:effectLst/>
        <a:uFillTx/>
        <a:latin typeface="Montserrat Bold"/>
        <a:ea typeface="Montserrat Bold"/>
        <a:cs typeface="Montserrat Bold"/>
        <a:sym typeface="Montserrat 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Open Sans Regular"/>
          <a:ea typeface="Open Sans Regular"/>
          <a:cs typeface="Open Sans Regular"/>
        </a:font>
        <a:srgbClr val="222222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Col>
    <a:lastRow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381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381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Open Sans Regular"/>
          <a:ea typeface="Open Sans Regular"/>
          <a:cs typeface="Open Sans Regular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Open Sans Regular"/>
          <a:ea typeface="Open Sans Regular"/>
          <a:cs typeface="Open Sans Regular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Open Sans Regular"/>
          <a:ea typeface="Open Sans Regular"/>
          <a:cs typeface="Open Sans Regular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Open Sans Regular"/>
          <a:ea typeface="Open Sans Regular"/>
          <a:cs typeface="Open Sans Regular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Open Sans Regular"/>
          <a:ea typeface="Open Sans Regular"/>
          <a:cs typeface="Open Sans Regular"/>
        </a:font>
        <a:srgbClr val="222222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rgbClr val="CBCEFA"/>
          </a:solidFill>
        </a:fill>
      </a:tcStyle>
    </a:wholeTbl>
    <a:band2H>
      <a:tcTxStyle/>
      <a:tcStyle>
        <a:tcBdr/>
        <a:fill>
          <a:solidFill>
            <a:srgbClr val="E7E8FD"/>
          </a:solidFill>
        </a:fill>
      </a:tcStyle>
    </a:band2H>
    <a:firstCol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381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381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Open Sans Regular"/>
          <a:ea typeface="Open Sans Regular"/>
          <a:cs typeface="Open Sans Regular"/>
        </a:font>
        <a:srgbClr val="222222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rgbClr val="FFCAD1"/>
          </a:solidFill>
        </a:fill>
      </a:tcStyle>
    </a:wholeTbl>
    <a:band2H>
      <a:tcTxStyle/>
      <a:tcStyle>
        <a:tcBdr/>
        <a:fill>
          <a:solidFill>
            <a:srgbClr val="FFE6EA"/>
          </a:solidFill>
        </a:fill>
      </a:tcStyle>
    </a:band2H>
    <a:firstCol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381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381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Open Sans Regular"/>
          <a:ea typeface="Open Sans Regular"/>
          <a:cs typeface="Open Sans Regular"/>
        </a:font>
        <a:srgbClr val="222222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rgbClr val="CDCFE7"/>
          </a:solidFill>
        </a:fill>
      </a:tcStyle>
    </a:wholeTbl>
    <a:band2H>
      <a:tcTxStyle/>
      <a:tcStyle>
        <a:tcBdr/>
        <a:fill>
          <a:solidFill>
            <a:srgbClr val="E7E8F3"/>
          </a:solidFill>
        </a:fill>
      </a:tcStyle>
    </a:band2H>
    <a:firstCol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38100" cap="flat">
              <a:solidFill>
                <a:srgbClr val="F0F0F0"/>
              </a:solidFill>
              <a:prstDash val="solid"/>
              <a:round/>
            </a:ln>
          </a:top>
          <a:bottom>
            <a:ln w="127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solidFill>
                <a:srgbClr val="F0F0F0"/>
              </a:solidFill>
              <a:prstDash val="solid"/>
              <a:round/>
            </a:ln>
          </a:left>
          <a:right>
            <a:ln w="12700" cap="flat">
              <a:solidFill>
                <a:srgbClr val="F0F0F0"/>
              </a:solidFill>
              <a:prstDash val="solid"/>
              <a:round/>
            </a:ln>
          </a:right>
          <a:top>
            <a:ln w="12700" cap="flat">
              <a:solidFill>
                <a:srgbClr val="F0F0F0"/>
              </a:solidFill>
              <a:prstDash val="solid"/>
              <a:round/>
            </a:ln>
          </a:top>
          <a:bottom>
            <a:ln w="38100" cap="flat">
              <a:solidFill>
                <a:srgbClr val="F0F0F0"/>
              </a:solidFill>
              <a:prstDash val="solid"/>
              <a:round/>
            </a:ln>
          </a:bottom>
          <a:insideH>
            <a:ln w="12700" cap="flat">
              <a:solidFill>
                <a:srgbClr val="F0F0F0"/>
              </a:solidFill>
              <a:prstDash val="solid"/>
              <a:round/>
            </a:ln>
          </a:insideH>
          <a:insideV>
            <a:ln w="12700" cap="flat">
              <a:solidFill>
                <a:srgbClr val="F0F0F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Open Sans Regular"/>
          <a:ea typeface="Open Sans Regular"/>
          <a:cs typeface="Open Sans Regular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 Sans Bold"/>
          <a:ea typeface="Open Sans Bold"/>
          <a:cs typeface="Open Sans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F0F0"/>
          </a:solidFill>
        </a:fill>
      </a:tcStyle>
    </a:lastRow>
    <a:firstRow>
      <a:tcTxStyle b="on" i="off">
        <a:font>
          <a:latin typeface="Open Sans Bold"/>
          <a:ea typeface="Open Sans Bold"/>
          <a:cs typeface="Open Sans Bold"/>
        </a:font>
        <a:srgbClr val="F0F0F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70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222067"/>
          <c:y val="0.0553243"/>
          <c:w val="0.965026"/>
          <c:h val="0.8566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>
                    <a:solidFill>
                      <a:srgbClr val="222222"/>
                    </a:solidFill>
                    <a:latin typeface="Open Sans Regula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Category 6</c:v>
                </c:pt>
                <c:pt idx="1">
                  <c:v>Category 5</c:v>
                </c:pt>
                <c:pt idx="2">
                  <c:v>Category 4</c:v>
                </c:pt>
                <c:pt idx="3">
                  <c:v>Category 3</c:v>
                </c:pt>
                <c:pt idx="4">
                  <c:v>Category 2</c:v>
                </c:pt>
                <c:pt idx="5">
                  <c:v>Category 1</c:v>
                </c:pt>
                <c:pt idx="6">
                  <c:v>Category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3.0</c:v>
                </c:pt>
                <c:pt idx="1">
                  <c:v>2.5</c:v>
                </c:pt>
                <c:pt idx="2">
                  <c:v>2.5</c:v>
                </c:pt>
                <c:pt idx="3">
                  <c:v>2.0</c:v>
                </c:pt>
                <c:pt idx="4">
                  <c:v>3.0</c:v>
                </c:pt>
                <c:pt idx="5">
                  <c:v>21.0</c:v>
                </c:pt>
                <c:pt idx="6">
                  <c:v>26.0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51857728"/>
        <c:axId val="1851945984"/>
      </c:barChart>
      <c:catAx>
        <c:axId val="185185772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222222"/>
                </a:solidFill>
                <a:latin typeface="Open Sans Regular"/>
              </a:defRPr>
            </a:pPr>
            <a:endParaRPr lang="ru-RU"/>
          </a:p>
        </c:txPr>
        <c:crossAx val="1851945984"/>
        <c:crosses val="autoZero"/>
        <c:auto val="1"/>
        <c:lblAlgn val="ctr"/>
        <c:lblOffset val="100"/>
        <c:noMultiLvlLbl val="1"/>
      </c:catAx>
      <c:valAx>
        <c:axId val="1851945984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DEDEDE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6F6F6F"/>
                </a:solidFill>
                <a:latin typeface="Open Sans Regular"/>
              </a:defRPr>
            </a:pPr>
            <a:endParaRPr lang="ru-RU"/>
          </a:p>
        </c:txPr>
        <c:crossAx val="1851857728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Shape 15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7" name="Shape 15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47634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/>
          <p:nvPr/>
        </p:nvSpPr>
        <p:spPr>
          <a:xfrm>
            <a:off x="0" y="6291469"/>
            <a:ext cx="1003853" cy="56653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6" name="Straight Connector 17"/>
          <p:cNvSpPr/>
          <p:nvPr/>
        </p:nvSpPr>
        <p:spPr>
          <a:xfrm>
            <a:off x="315366" y="3389243"/>
            <a:ext cx="402103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7" name="Straight Connector 18"/>
          <p:cNvSpPr/>
          <p:nvPr/>
        </p:nvSpPr>
        <p:spPr>
          <a:xfrm>
            <a:off x="315366" y="3468756"/>
            <a:ext cx="201052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28824" y="946702"/>
            <a:ext cx="9152698" cy="12498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28825" y="4877351"/>
            <a:ext cx="4057016" cy="138828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99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2027238" y="0"/>
            <a:ext cx="3058161" cy="3413760"/>
          </a:xfrm>
          <a:prstGeom prst="rect">
            <a:avLst/>
          </a:prstGeom>
          <a:effectLst>
            <a:outerShdw blurRad="762000" dist="254000" dir="54000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9133840" y="3413759"/>
            <a:ext cx="3048001" cy="34442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67300" y="946702"/>
            <a:ext cx="6114221" cy="12498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13"/>
          <p:cNvSpPr/>
          <p:nvPr/>
        </p:nvSpPr>
        <p:spPr>
          <a:xfrm>
            <a:off x="0" y="6291469"/>
            <a:ext cx="1003853" cy="56653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046" name="Straight Connector 17"/>
          <p:cNvSpPr/>
          <p:nvPr/>
        </p:nvSpPr>
        <p:spPr>
          <a:xfrm>
            <a:off x="315366" y="3389243"/>
            <a:ext cx="402103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047" name="Straight Connector 18"/>
          <p:cNvSpPr/>
          <p:nvPr/>
        </p:nvSpPr>
        <p:spPr>
          <a:xfrm>
            <a:off x="315366" y="3468756"/>
            <a:ext cx="201052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0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49" name="Picture Placeholder 8"/>
          <p:cNvSpPr>
            <a:spLocks noGrp="1"/>
          </p:cNvSpPr>
          <p:nvPr>
            <p:ph type="pic" idx="21"/>
          </p:nvPr>
        </p:nvSpPr>
        <p:spPr>
          <a:xfrm>
            <a:off x="1019175" y="0"/>
            <a:ext cx="507682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00850" y="946702"/>
            <a:ext cx="4380671" cy="12498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26213" y="2624344"/>
            <a:ext cx="10146612" cy="1499982"/>
          </a:xfrm>
          <a:prstGeom prst="rect">
            <a:avLst/>
          </a:prstGeom>
          <a:effectLst>
            <a:outerShdw blurRad="762000" dist="381000" dir="5400000" rotWithShape="0">
              <a:srgbClr val="000000">
                <a:alpha val="3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96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2400981" y="2353689"/>
            <a:ext cx="7390040" cy="1617421"/>
          </a:xfrm>
          <a:prstGeom prst="rect">
            <a:avLst/>
          </a:prstGeom>
          <a:effectLst>
            <a:outerShdw blurRad="381000" dist="254000" dir="5400000" rotWithShape="0">
              <a:srgbClr val="000000">
                <a:alpha val="12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Rectangle 13"/>
          <p:cNvSpPr/>
          <p:nvPr/>
        </p:nvSpPr>
        <p:spPr>
          <a:xfrm>
            <a:off x="11181521" y="6291469"/>
            <a:ext cx="1003854" cy="56653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224" name="TextBox 15"/>
          <p:cNvSpPr txBox="1"/>
          <p:nvPr/>
        </p:nvSpPr>
        <p:spPr>
          <a:xfrm rot="16200000">
            <a:off x="11397325" y="374672"/>
            <a:ext cx="541910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voodoo</a:t>
            </a:r>
          </a:p>
        </p:txBody>
      </p:sp>
      <p:sp>
        <p:nvSpPr>
          <p:cNvPr id="1225" name="Straight Connector 17"/>
          <p:cNvSpPr/>
          <p:nvPr/>
        </p:nvSpPr>
        <p:spPr>
          <a:xfrm>
            <a:off x="11496888" y="3389243"/>
            <a:ext cx="402103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226" name="Straight Connector 18"/>
          <p:cNvSpPr/>
          <p:nvPr/>
        </p:nvSpPr>
        <p:spPr>
          <a:xfrm>
            <a:off x="11697938" y="3468756"/>
            <a:ext cx="201052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2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573383" y="6443220"/>
            <a:ext cx="220128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8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94217" y="2255698"/>
            <a:ext cx="3066041" cy="26496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9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3774973" y="2255698"/>
            <a:ext cx="3066042" cy="26496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055729" y="2255698"/>
            <a:ext cx="3066041" cy="26496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Rectangle 13"/>
          <p:cNvSpPr/>
          <p:nvPr/>
        </p:nvSpPr>
        <p:spPr>
          <a:xfrm>
            <a:off x="11181521" y="6291469"/>
            <a:ext cx="1003854" cy="56653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238" name="Straight Connector 17"/>
          <p:cNvSpPr/>
          <p:nvPr/>
        </p:nvSpPr>
        <p:spPr>
          <a:xfrm>
            <a:off x="11496888" y="3389243"/>
            <a:ext cx="402103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239" name="Straight Connector 18"/>
          <p:cNvSpPr/>
          <p:nvPr/>
        </p:nvSpPr>
        <p:spPr>
          <a:xfrm>
            <a:off x="11697938" y="3468756"/>
            <a:ext cx="201052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2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573383" y="6443220"/>
            <a:ext cx="220128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Rectangle 13"/>
          <p:cNvSpPr/>
          <p:nvPr/>
        </p:nvSpPr>
        <p:spPr>
          <a:xfrm>
            <a:off x="0" y="6291469"/>
            <a:ext cx="1003853" cy="56653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507" name="Straight Connector 17"/>
          <p:cNvSpPr/>
          <p:nvPr/>
        </p:nvSpPr>
        <p:spPr>
          <a:xfrm>
            <a:off x="315366" y="3389243"/>
            <a:ext cx="402103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508" name="Straight Connector 18"/>
          <p:cNvSpPr/>
          <p:nvPr/>
        </p:nvSpPr>
        <p:spPr>
          <a:xfrm>
            <a:off x="315366" y="3468756"/>
            <a:ext cx="201052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5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1000"/>
              </a:spcBef>
              <a:defRPr>
                <a:solidFill>
                  <a:srgbClr val="B51A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760179" y="2151339"/>
            <a:ext cx="1704425" cy="3688914"/>
          </a:xfrm>
          <a:prstGeom prst="rect">
            <a:avLst/>
          </a:prstGeom>
          <a:effectLst>
            <a:outerShdw blurRad="50800" dist="12700" dir="5400000" rotWithShape="0">
              <a:srgbClr val="000000">
                <a:alpha val="1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586552" y="2151339"/>
            <a:ext cx="1704425" cy="3688914"/>
          </a:xfrm>
          <a:prstGeom prst="rect">
            <a:avLst/>
          </a:prstGeom>
          <a:effectLst>
            <a:outerShdw blurRad="50800" dist="12700" dir="5400000" rotWithShape="0">
              <a:srgbClr val="000000">
                <a:alpha val="1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2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1412925" y="2151339"/>
            <a:ext cx="1704425" cy="3688914"/>
          </a:xfrm>
          <a:prstGeom prst="rect">
            <a:avLst/>
          </a:prstGeom>
          <a:effectLst>
            <a:outerShdw blurRad="50800" dist="12700" dir="5400000" rotWithShape="0">
              <a:srgbClr val="000000">
                <a:alpha val="1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3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856918" y="2151339"/>
            <a:ext cx="1704425" cy="3688914"/>
          </a:xfrm>
          <a:prstGeom prst="rect">
            <a:avLst/>
          </a:prstGeom>
          <a:effectLst>
            <a:outerShdw blurRad="50800" dist="12700" dir="5400000" rotWithShape="0">
              <a:srgbClr val="000000">
                <a:alpha val="1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4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2027238" y="2151339"/>
            <a:ext cx="1704425" cy="3688914"/>
          </a:xfrm>
          <a:prstGeom prst="rect">
            <a:avLst/>
          </a:prstGeom>
          <a:effectLst>
            <a:outerShdw blurRad="50800" dist="12700" dir="5400000" rotWithShape="0">
              <a:srgbClr val="000000">
                <a:alpha val="1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28824" y="946702"/>
            <a:ext cx="9152698" cy="7106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516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5808550" y="2151340"/>
            <a:ext cx="1704424" cy="36889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82F08D-F71E-2843-A8DC-3839B509CA2C}" type="datetimeFigureOut">
              <a:rPr lang="x-none" smtClean="0"/>
              <a:t>12.09.2020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449" y="6451068"/>
            <a:ext cx="210953" cy="215444"/>
          </a:xfrm>
        </p:spPr>
        <p:txBody>
          <a:bodyPr/>
          <a:lstStyle/>
          <a:p>
            <a:fld id="{0F9FEE67-57D1-FC4A-9D99-18AC3E05B23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0777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13"/>
          <p:cNvSpPr/>
          <p:nvPr/>
        </p:nvSpPr>
        <p:spPr>
          <a:xfrm>
            <a:off x="0" y="6291469"/>
            <a:ext cx="1003853" cy="56653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33" name="Straight Connector 17"/>
          <p:cNvSpPr/>
          <p:nvPr/>
        </p:nvSpPr>
        <p:spPr>
          <a:xfrm>
            <a:off x="315366" y="3389243"/>
            <a:ext cx="402103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34" name="Straight Connector 18"/>
          <p:cNvSpPr/>
          <p:nvPr/>
        </p:nvSpPr>
        <p:spPr>
          <a:xfrm>
            <a:off x="315366" y="3468756"/>
            <a:ext cx="201052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6" name="Picture Placeholder 8"/>
          <p:cNvSpPr>
            <a:spLocks noGrp="1"/>
          </p:cNvSpPr>
          <p:nvPr>
            <p:ph type="pic" idx="2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24970" y="2605294"/>
            <a:ext cx="10146613" cy="1647412"/>
          </a:xfrm>
          <a:prstGeom prst="rect">
            <a:avLst/>
          </a:prstGeom>
          <a:effectLst>
            <a:outerShdw blurRad="762000" dist="381000" dir="5400000" rotWithShape="0">
              <a:srgbClr val="000000">
                <a:alpha val="30000"/>
              </a:srgbClr>
            </a:outerShdw>
          </a:effectLst>
        </p:spPr>
        <p:txBody>
          <a:bodyPr>
            <a:normAutofit/>
          </a:bodyPr>
          <a:lstStyle>
            <a:lvl1pPr algn="ctr">
              <a:defRPr sz="96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28824" y="946702"/>
            <a:ext cx="9152698" cy="12498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18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3457119" y="1929033"/>
            <a:ext cx="3898722" cy="38987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Rectangle 13"/>
          <p:cNvSpPr/>
          <p:nvPr/>
        </p:nvSpPr>
        <p:spPr>
          <a:xfrm>
            <a:off x="0" y="6291469"/>
            <a:ext cx="1003853" cy="56653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444" name="Straight Connector 17"/>
          <p:cNvSpPr/>
          <p:nvPr/>
        </p:nvSpPr>
        <p:spPr>
          <a:xfrm>
            <a:off x="315366" y="3389243"/>
            <a:ext cx="402103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445" name="Straight Connector 18"/>
          <p:cNvSpPr/>
          <p:nvPr/>
        </p:nvSpPr>
        <p:spPr>
          <a:xfrm>
            <a:off x="315366" y="3468756"/>
            <a:ext cx="201052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4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7" name="Picture Placeholder 8"/>
          <p:cNvSpPr>
            <a:spLocks noGrp="1"/>
          </p:cNvSpPr>
          <p:nvPr>
            <p:ph type="pic" idx="21"/>
          </p:nvPr>
        </p:nvSpPr>
        <p:spPr>
          <a:xfrm>
            <a:off x="1016000" y="0"/>
            <a:ext cx="1117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5" name="Picture Placeholder 8"/>
          <p:cNvSpPr>
            <a:spLocks noGrp="1"/>
          </p:cNvSpPr>
          <p:nvPr>
            <p:ph type="pic" idx="21"/>
          </p:nvPr>
        </p:nvSpPr>
        <p:spPr>
          <a:xfrm>
            <a:off x="1016000" y="0"/>
            <a:ext cx="11176000" cy="40233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24970" y="1175302"/>
            <a:ext cx="10146613" cy="1647412"/>
          </a:xfrm>
          <a:prstGeom prst="rect">
            <a:avLst/>
          </a:prstGeom>
          <a:effectLst>
            <a:outerShdw blurRad="762000" dist="381000" dir="5400000" rotWithShape="0">
              <a:srgbClr val="000000">
                <a:alpha val="30000"/>
              </a:srgbClr>
            </a:outerShdw>
          </a:effectLst>
        </p:spPr>
        <p:txBody>
          <a:bodyPr>
            <a:normAutofit/>
          </a:bodyPr>
          <a:lstStyle>
            <a:lvl1pPr>
              <a:defRPr sz="12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27" name="Picture Placeholder 8"/>
          <p:cNvSpPr>
            <a:spLocks noGrp="1"/>
          </p:cNvSpPr>
          <p:nvPr>
            <p:ph type="pic" idx="21"/>
          </p:nvPr>
        </p:nvSpPr>
        <p:spPr>
          <a:xfrm>
            <a:off x="6096001" y="-30481"/>
            <a:ext cx="6085841" cy="68884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Rectangle 13"/>
          <p:cNvSpPr/>
          <p:nvPr/>
        </p:nvSpPr>
        <p:spPr>
          <a:xfrm>
            <a:off x="0" y="6291469"/>
            <a:ext cx="1003853" cy="56653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747" name="Straight Connector 17"/>
          <p:cNvSpPr/>
          <p:nvPr/>
        </p:nvSpPr>
        <p:spPr>
          <a:xfrm>
            <a:off x="315366" y="3389243"/>
            <a:ext cx="402103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748" name="Straight Connector 18"/>
          <p:cNvSpPr/>
          <p:nvPr/>
        </p:nvSpPr>
        <p:spPr>
          <a:xfrm>
            <a:off x="315366" y="3468756"/>
            <a:ext cx="201052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7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28825" y="946702"/>
            <a:ext cx="4067177" cy="12498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6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28825" y="946702"/>
            <a:ext cx="4067177" cy="12498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70" name="Picture Placeholder 8"/>
          <p:cNvSpPr>
            <a:spLocks noGrp="1"/>
          </p:cNvSpPr>
          <p:nvPr>
            <p:ph type="pic" sz="quarter" idx="21"/>
          </p:nvPr>
        </p:nvSpPr>
        <p:spPr>
          <a:xfrm rot="19307849">
            <a:off x="7597950" y="2463456"/>
            <a:ext cx="1917133" cy="4834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1" name="Picture Placeholder 8"/>
          <p:cNvSpPr>
            <a:spLocks noGrp="1"/>
          </p:cNvSpPr>
          <p:nvPr>
            <p:ph type="pic" sz="quarter" idx="22"/>
          </p:nvPr>
        </p:nvSpPr>
        <p:spPr>
          <a:xfrm rot="2445786">
            <a:off x="10178826" y="1101403"/>
            <a:ext cx="1366859" cy="514414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/>
          <p:nvPr/>
        </p:nvSpPr>
        <p:spPr>
          <a:xfrm>
            <a:off x="0" y="6291469"/>
            <a:ext cx="1003853" cy="56653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3" name="TextBox 15"/>
          <p:cNvSpPr txBox="1"/>
          <p:nvPr/>
        </p:nvSpPr>
        <p:spPr>
          <a:xfrm rot="16200000">
            <a:off x="215804" y="374672"/>
            <a:ext cx="541910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voodoo</a:t>
            </a:r>
          </a:p>
        </p:txBody>
      </p:sp>
      <p:sp>
        <p:nvSpPr>
          <p:cNvPr id="4" name="Straight Connector 17"/>
          <p:cNvSpPr/>
          <p:nvPr/>
        </p:nvSpPr>
        <p:spPr>
          <a:xfrm>
            <a:off x="315366" y="3389243"/>
            <a:ext cx="402103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5" name="Straight Connector 18"/>
          <p:cNvSpPr/>
          <p:nvPr/>
        </p:nvSpPr>
        <p:spPr>
          <a:xfrm>
            <a:off x="315366" y="3468756"/>
            <a:ext cx="201052" cy="1"/>
          </a:xfrm>
          <a:prstGeom prst="line">
            <a:avLst/>
          </a:prstGeom>
          <a:ln w="19050">
            <a:solidFill>
              <a:srgbClr val="222222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391862" y="6443220"/>
            <a:ext cx="220128" cy="231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" b="1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Текст заголовка</a:t>
            </a:r>
          </a:p>
        </p:txBody>
      </p:sp>
      <p:sp>
        <p:nvSpPr>
          <p:cNvPr id="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9" r:id="rId4"/>
    <p:sldLayoutId id="2147483691" r:id="rId5"/>
    <p:sldLayoutId id="2147483692" r:id="rId6"/>
    <p:sldLayoutId id="2147483713" r:id="rId7"/>
    <p:sldLayoutId id="2147483715" r:id="rId8"/>
    <p:sldLayoutId id="2147483726" r:id="rId9"/>
    <p:sldLayoutId id="2147483740" r:id="rId10"/>
    <p:sldLayoutId id="2147483743" r:id="rId11"/>
    <p:sldLayoutId id="2147483745" r:id="rId12"/>
    <p:sldLayoutId id="2147483749" r:id="rId13"/>
    <p:sldLayoutId id="2147483754" r:id="rId14"/>
    <p:sldLayoutId id="2147483764" r:id="rId15"/>
    <p:sldLayoutId id="2147483765" r:id="rId16"/>
    <p:sldLayoutId id="2147483789" r:id="rId17"/>
    <p:sldLayoutId id="2147483790" r:id="rId18"/>
  </p:sldLayoutIdLst>
  <p:transition spd="med"/>
  <p:txStyles>
    <p:titleStyle>
      <a:lvl1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00" baseline="0">
          <a:solidFill>
            <a:srgbClr val="222222"/>
          </a:solidFill>
          <a:uFillTx/>
          <a:latin typeface="Montserrat Bold"/>
          <a:ea typeface="Montserrat Bold"/>
          <a:cs typeface="Montserrat Bold"/>
          <a:sym typeface="Montserrat Bold"/>
        </a:defRPr>
      </a:lvl1pPr>
      <a:lvl2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00" baseline="0">
          <a:solidFill>
            <a:srgbClr val="222222"/>
          </a:solidFill>
          <a:uFillTx/>
          <a:latin typeface="Montserrat Bold"/>
          <a:ea typeface="Montserrat Bold"/>
          <a:cs typeface="Montserrat Bold"/>
          <a:sym typeface="Montserrat Bold"/>
        </a:defRPr>
      </a:lvl2pPr>
      <a:lvl3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00" baseline="0">
          <a:solidFill>
            <a:srgbClr val="222222"/>
          </a:solidFill>
          <a:uFillTx/>
          <a:latin typeface="Montserrat Bold"/>
          <a:ea typeface="Montserrat Bold"/>
          <a:cs typeface="Montserrat Bold"/>
          <a:sym typeface="Montserrat Bold"/>
        </a:defRPr>
      </a:lvl3pPr>
      <a:lvl4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00" baseline="0">
          <a:solidFill>
            <a:srgbClr val="222222"/>
          </a:solidFill>
          <a:uFillTx/>
          <a:latin typeface="Montserrat Bold"/>
          <a:ea typeface="Montserrat Bold"/>
          <a:cs typeface="Montserrat Bold"/>
          <a:sym typeface="Montserrat Bold"/>
        </a:defRPr>
      </a:lvl4pPr>
      <a:lvl5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00" baseline="0">
          <a:solidFill>
            <a:srgbClr val="222222"/>
          </a:solidFill>
          <a:uFillTx/>
          <a:latin typeface="Montserrat Bold"/>
          <a:ea typeface="Montserrat Bold"/>
          <a:cs typeface="Montserrat Bold"/>
          <a:sym typeface="Montserrat Bold"/>
        </a:defRPr>
      </a:lvl5pPr>
      <a:lvl6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00" baseline="0">
          <a:solidFill>
            <a:srgbClr val="222222"/>
          </a:solidFill>
          <a:uFillTx/>
          <a:latin typeface="Montserrat Bold"/>
          <a:ea typeface="Montserrat Bold"/>
          <a:cs typeface="Montserrat Bold"/>
          <a:sym typeface="Montserrat Bold"/>
        </a:defRPr>
      </a:lvl6pPr>
      <a:lvl7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00" baseline="0">
          <a:solidFill>
            <a:srgbClr val="222222"/>
          </a:solidFill>
          <a:uFillTx/>
          <a:latin typeface="Montserrat Bold"/>
          <a:ea typeface="Montserrat Bold"/>
          <a:cs typeface="Montserrat Bold"/>
          <a:sym typeface="Montserrat Bold"/>
        </a:defRPr>
      </a:lvl7pPr>
      <a:lvl8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00" baseline="0">
          <a:solidFill>
            <a:srgbClr val="222222"/>
          </a:solidFill>
          <a:uFillTx/>
          <a:latin typeface="Montserrat Bold"/>
          <a:ea typeface="Montserrat Bold"/>
          <a:cs typeface="Montserrat Bold"/>
          <a:sym typeface="Montserrat Bold"/>
        </a:defRPr>
      </a:lvl8pPr>
      <a:lvl9pPr marL="0" marR="0" indent="0" algn="l" defTabSz="91431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00" baseline="0">
          <a:solidFill>
            <a:srgbClr val="222222"/>
          </a:solidFill>
          <a:uFillTx/>
          <a:latin typeface="Montserrat Bold"/>
          <a:ea typeface="Montserrat Bold"/>
          <a:cs typeface="Montserrat Bold"/>
          <a:sym typeface="Montserrat Bold"/>
        </a:defRPr>
      </a:lvl9pPr>
    </p:titleStyle>
    <p:bodyStyle>
      <a:lvl1pPr marL="0" marR="0" indent="0" algn="l" defTabSz="914318" rtl="0" latinLnBrk="0">
        <a:lnSpc>
          <a:spcPct val="15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22222"/>
          </a:solidFill>
          <a:uFillTx/>
          <a:latin typeface="Open Sans Regular"/>
          <a:ea typeface="Open Sans Regular"/>
          <a:cs typeface="Open Sans Regular"/>
          <a:sym typeface="Open Sans Regular"/>
        </a:defRPr>
      </a:lvl1pPr>
      <a:lvl2pPr marL="0" marR="0" indent="0" algn="l" defTabSz="914318" rtl="0" latinLnBrk="0">
        <a:lnSpc>
          <a:spcPct val="15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22222"/>
          </a:solidFill>
          <a:uFillTx/>
          <a:latin typeface="Open Sans Regular"/>
          <a:ea typeface="Open Sans Regular"/>
          <a:cs typeface="Open Sans Regular"/>
          <a:sym typeface="Open Sans Regular"/>
        </a:defRPr>
      </a:lvl2pPr>
      <a:lvl3pPr marL="0" marR="0" indent="0" algn="l" defTabSz="914318" rtl="0" latinLnBrk="0">
        <a:lnSpc>
          <a:spcPct val="15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22222"/>
          </a:solidFill>
          <a:uFillTx/>
          <a:latin typeface="Open Sans Regular"/>
          <a:ea typeface="Open Sans Regular"/>
          <a:cs typeface="Open Sans Regular"/>
          <a:sym typeface="Open Sans Regular"/>
        </a:defRPr>
      </a:lvl3pPr>
      <a:lvl4pPr marL="0" marR="0" indent="0" algn="l" defTabSz="914318" rtl="0" latinLnBrk="0">
        <a:lnSpc>
          <a:spcPct val="15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22222"/>
          </a:solidFill>
          <a:uFillTx/>
          <a:latin typeface="Open Sans Regular"/>
          <a:ea typeface="Open Sans Regular"/>
          <a:cs typeface="Open Sans Regular"/>
          <a:sym typeface="Open Sans Regular"/>
        </a:defRPr>
      </a:lvl4pPr>
      <a:lvl5pPr marL="0" marR="0" indent="0" algn="l" defTabSz="914318" rtl="0" latinLnBrk="0">
        <a:lnSpc>
          <a:spcPct val="15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22222"/>
          </a:solidFill>
          <a:uFillTx/>
          <a:latin typeface="Open Sans Regular"/>
          <a:ea typeface="Open Sans Regular"/>
          <a:cs typeface="Open Sans Regular"/>
          <a:sym typeface="Open Sans Regular"/>
        </a:defRPr>
      </a:lvl5pPr>
      <a:lvl6pPr marL="2641362" marR="0" indent="-355568" algn="l" defTabSz="914318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222222"/>
          </a:solidFill>
          <a:uFillTx/>
          <a:latin typeface="Open Sans Regular"/>
          <a:ea typeface="Open Sans Regular"/>
          <a:cs typeface="Open Sans Regular"/>
          <a:sym typeface="Open Sans Regular"/>
        </a:defRPr>
      </a:lvl6pPr>
      <a:lvl7pPr marL="3098522" marR="0" indent="-355568" algn="l" defTabSz="914318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222222"/>
          </a:solidFill>
          <a:uFillTx/>
          <a:latin typeface="Open Sans Regular"/>
          <a:ea typeface="Open Sans Regular"/>
          <a:cs typeface="Open Sans Regular"/>
          <a:sym typeface="Open Sans Regular"/>
        </a:defRPr>
      </a:lvl7pPr>
      <a:lvl8pPr marL="3555680" marR="0" indent="-355568" algn="l" defTabSz="914318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222222"/>
          </a:solidFill>
          <a:uFillTx/>
          <a:latin typeface="Open Sans Regular"/>
          <a:ea typeface="Open Sans Regular"/>
          <a:cs typeface="Open Sans Regular"/>
          <a:sym typeface="Open Sans Regular"/>
        </a:defRPr>
      </a:lvl8pPr>
      <a:lvl9pPr marL="4012838" marR="0" indent="-355568" algn="l" defTabSz="914318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222222"/>
          </a:solidFill>
          <a:uFillTx/>
          <a:latin typeface="Open Sans Regular"/>
          <a:ea typeface="Open Sans Regular"/>
          <a:cs typeface="Open Sans Regular"/>
          <a:sym typeface="Open Sans Regular"/>
        </a:defRPr>
      </a:lvl9pPr>
    </p:bodyStyle>
    <p:otherStyle>
      <a:lvl1pPr marL="0" marR="0" indent="0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1pPr>
      <a:lvl2pPr marL="0" marR="0" indent="457165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2pPr>
      <a:lvl3pPr marL="0" marR="0" indent="914330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3pPr>
      <a:lvl4pPr marL="0" marR="0" indent="1371494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4pPr>
      <a:lvl5pPr marL="0" marR="0" indent="1828660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5pPr>
      <a:lvl6pPr marL="0" marR="0" indent="2285825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6pPr>
      <a:lvl7pPr marL="0" marR="0" indent="2742989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7pPr>
      <a:lvl8pPr marL="0" marR="0" indent="3200155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8pPr>
      <a:lvl9pPr marL="0" marR="0" indent="3657320" algn="ctr" defTabSz="914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420859" y="6443220"/>
            <a:ext cx="162134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590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91" name="Rectangle 5"/>
          <p:cNvSpPr/>
          <p:nvPr/>
        </p:nvSpPr>
        <p:spPr>
          <a:xfrm>
            <a:off x="1227692" y="181233"/>
            <a:ext cx="11162016" cy="6858001"/>
          </a:xfrm>
          <a:prstGeom prst="rect">
            <a:avLst/>
          </a:prstGeom>
          <a:solidFill>
            <a:srgbClr val="222222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592" name="Straight Connector 6"/>
          <p:cNvSpPr/>
          <p:nvPr/>
        </p:nvSpPr>
        <p:spPr>
          <a:xfrm flipH="1">
            <a:off x="986109" y="5586"/>
            <a:ext cx="1" cy="6858001"/>
          </a:xfrm>
          <a:prstGeom prst="line">
            <a:avLst/>
          </a:prstGeom>
          <a:ln w="6350">
            <a:solidFill>
              <a:srgbClr val="F0F0F0">
                <a:alpha val="20000"/>
              </a:srgbClr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593" name="Title 2"/>
          <p:cNvSpPr txBox="1"/>
          <p:nvPr/>
        </p:nvSpPr>
        <p:spPr>
          <a:xfrm>
            <a:off x="1978657" y="2980886"/>
            <a:ext cx="8364222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318">
              <a:lnSpc>
                <a:spcPct val="80000"/>
              </a:lnSpc>
              <a:defRPr sz="4000" spc="-151">
                <a:solidFill>
                  <a:srgbClr val="FFFFFF"/>
                </a:solidFill>
              </a:defRPr>
            </a:lvl1pPr>
          </a:lstStyle>
          <a:p>
            <a:r>
              <a:t>e-commerce для бизнеса это только про товары? </a:t>
            </a:r>
          </a:p>
        </p:txBody>
      </p:sp>
      <p:grpSp>
        <p:nvGrpSpPr>
          <p:cNvPr id="1596" name="Group 2"/>
          <p:cNvGrpSpPr/>
          <p:nvPr/>
        </p:nvGrpSpPr>
        <p:grpSpPr>
          <a:xfrm>
            <a:off x="1978657" y="1132500"/>
            <a:ext cx="914401" cy="1068080"/>
            <a:chOff x="0" y="0"/>
            <a:chExt cx="914400" cy="1068079"/>
          </a:xfrm>
        </p:grpSpPr>
        <p:sp>
          <p:nvSpPr>
            <p:cNvPr id="1594" name="Freeform 16"/>
            <p:cNvSpPr/>
            <p:nvPr/>
          </p:nvSpPr>
          <p:spPr>
            <a:xfrm rot="5400000">
              <a:off x="-76840" y="76840"/>
              <a:ext cx="1068080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18492" y="0"/>
                  </a:lnTo>
                  <a:lnTo>
                    <a:pt x="18492" y="17970"/>
                  </a:lnTo>
                  <a:lnTo>
                    <a:pt x="21600" y="21600"/>
                  </a:lnTo>
                  <a:lnTo>
                    <a:pt x="18492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0" dist="254000" dir="5400000" rotWithShape="0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0F0F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595" name="Shape 3626"/>
            <p:cNvSpPr/>
            <p:nvPr/>
          </p:nvSpPr>
          <p:spPr>
            <a:xfrm>
              <a:off x="235946" y="261082"/>
              <a:ext cx="456990" cy="415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8100"/>
                  </a:moveTo>
                  <a:cubicBezTo>
                    <a:pt x="14896" y="8100"/>
                    <a:pt x="14236" y="8826"/>
                    <a:pt x="14236" y="9720"/>
                  </a:cubicBezTo>
                  <a:cubicBezTo>
                    <a:pt x="14236" y="10615"/>
                    <a:pt x="14896" y="11340"/>
                    <a:pt x="15709" y="11340"/>
                  </a:cubicBezTo>
                  <a:cubicBezTo>
                    <a:pt x="16522" y="11340"/>
                    <a:pt x="17182" y="10615"/>
                    <a:pt x="17182" y="9720"/>
                  </a:cubicBezTo>
                  <a:cubicBezTo>
                    <a:pt x="17182" y="8826"/>
                    <a:pt x="16522" y="8100"/>
                    <a:pt x="15709" y="8100"/>
                  </a:cubicBezTo>
                  <a:moveTo>
                    <a:pt x="10800" y="18360"/>
                  </a:moveTo>
                  <a:cubicBezTo>
                    <a:pt x="9864" y="18360"/>
                    <a:pt x="8922" y="18237"/>
                    <a:pt x="7998" y="17995"/>
                  </a:cubicBezTo>
                  <a:cubicBezTo>
                    <a:pt x="7923" y="17975"/>
                    <a:pt x="7846" y="17965"/>
                    <a:pt x="7770" y="17965"/>
                  </a:cubicBezTo>
                  <a:cubicBezTo>
                    <a:pt x="7646" y="17965"/>
                    <a:pt x="7522" y="17991"/>
                    <a:pt x="7406" y="18043"/>
                  </a:cubicBezTo>
                  <a:lnTo>
                    <a:pt x="3352" y="19826"/>
                  </a:lnTo>
                  <a:lnTo>
                    <a:pt x="4013" y="16735"/>
                  </a:lnTo>
                  <a:cubicBezTo>
                    <a:pt x="4098" y="16339"/>
                    <a:pt x="3972" y="15924"/>
                    <a:pt x="3689" y="15662"/>
                  </a:cubicBezTo>
                  <a:cubicBezTo>
                    <a:pt x="1944" y="14045"/>
                    <a:pt x="982" y="11934"/>
                    <a:pt x="982" y="9720"/>
                  </a:cubicBezTo>
                  <a:cubicBezTo>
                    <a:pt x="982" y="4956"/>
                    <a:pt x="5387" y="1080"/>
                    <a:pt x="10800" y="1080"/>
                  </a:cubicBezTo>
                  <a:cubicBezTo>
                    <a:pt x="16214" y="1080"/>
                    <a:pt x="20618" y="4956"/>
                    <a:pt x="20618" y="9720"/>
                  </a:cubicBezTo>
                  <a:cubicBezTo>
                    <a:pt x="20618" y="14484"/>
                    <a:pt x="16214" y="18360"/>
                    <a:pt x="10800" y="18360"/>
                  </a:cubicBezTo>
                  <a:moveTo>
                    <a:pt x="10800" y="0"/>
                  </a:moveTo>
                  <a:cubicBezTo>
                    <a:pt x="4835" y="0"/>
                    <a:pt x="0" y="4352"/>
                    <a:pt x="0" y="9720"/>
                  </a:cubicBezTo>
                  <a:cubicBezTo>
                    <a:pt x="0" y="12353"/>
                    <a:pt x="1168" y="14738"/>
                    <a:pt x="3057" y="16488"/>
                  </a:cubicBezTo>
                  <a:lnTo>
                    <a:pt x="1964" y="21600"/>
                  </a:lnTo>
                  <a:lnTo>
                    <a:pt x="7770" y="19046"/>
                  </a:lnTo>
                  <a:cubicBezTo>
                    <a:pt x="8732" y="19298"/>
                    <a:pt x="9747" y="19440"/>
                    <a:pt x="10800" y="19440"/>
                  </a:cubicBezTo>
                  <a:cubicBezTo>
                    <a:pt x="16765" y="19440"/>
                    <a:pt x="21600" y="15089"/>
                    <a:pt x="21600" y="9720"/>
                  </a:cubicBezTo>
                  <a:cubicBezTo>
                    <a:pt x="21600" y="4352"/>
                    <a:pt x="16765" y="0"/>
                    <a:pt x="10800" y="0"/>
                  </a:cubicBezTo>
                  <a:moveTo>
                    <a:pt x="10800" y="8100"/>
                  </a:moveTo>
                  <a:cubicBezTo>
                    <a:pt x="9987" y="8100"/>
                    <a:pt x="9327" y="8826"/>
                    <a:pt x="9327" y="9720"/>
                  </a:cubicBezTo>
                  <a:cubicBezTo>
                    <a:pt x="9327" y="10615"/>
                    <a:pt x="9987" y="11340"/>
                    <a:pt x="10800" y="11340"/>
                  </a:cubicBezTo>
                  <a:cubicBezTo>
                    <a:pt x="11613" y="11340"/>
                    <a:pt x="12273" y="10615"/>
                    <a:pt x="12273" y="9720"/>
                  </a:cubicBezTo>
                  <a:cubicBezTo>
                    <a:pt x="12273" y="8826"/>
                    <a:pt x="11613" y="8100"/>
                    <a:pt x="10800" y="8100"/>
                  </a:cubicBezTo>
                  <a:moveTo>
                    <a:pt x="5891" y="8100"/>
                  </a:moveTo>
                  <a:cubicBezTo>
                    <a:pt x="5078" y="8100"/>
                    <a:pt x="4418" y="8826"/>
                    <a:pt x="4418" y="9720"/>
                  </a:cubicBezTo>
                  <a:cubicBezTo>
                    <a:pt x="4418" y="10615"/>
                    <a:pt x="5078" y="11340"/>
                    <a:pt x="5891" y="11340"/>
                  </a:cubicBezTo>
                  <a:cubicBezTo>
                    <a:pt x="6704" y="11340"/>
                    <a:pt x="7364" y="10615"/>
                    <a:pt x="7364" y="9720"/>
                  </a:cubicBezTo>
                  <a:cubicBezTo>
                    <a:pt x="7364" y="8826"/>
                    <a:pt x="6704" y="8100"/>
                    <a:pt x="5891" y="8100"/>
                  </a:cubicBezTo>
                </a:path>
              </a:pathLst>
            </a:custGeom>
            <a:solidFill>
              <a:srgbClr val="F0F0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</p:grpSp>
      <p:sp>
        <p:nvSpPr>
          <p:cNvPr id="1597" name="TextBox 20"/>
          <p:cNvSpPr txBox="1"/>
          <p:nvPr/>
        </p:nvSpPr>
        <p:spPr>
          <a:xfrm>
            <a:off x="1978657" y="5311164"/>
            <a:ext cx="1802417" cy="68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Алексей Салычев</a:t>
            </a:r>
          </a:p>
          <a:p>
            <a:pPr>
              <a:defRPr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CEO_eCOMPASS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22" presetClass="entr" presetSubtype="8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22" presetClass="entr" presetSubtype="8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0" grpId="1" animBg="1" advAuto="0"/>
      <p:bldP spid="1591" grpId="2" animBg="1" advAuto="0"/>
      <p:bldP spid="1593" grpId="5" animBg="1" advAuto="0"/>
      <p:bldP spid="1596" grpId="4" animBg="1" advAuto="0"/>
      <p:bldP spid="1597" grpId="3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391862" y="6443220"/>
            <a:ext cx="220128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30000"/>
              </a:lnSpc>
              <a:spcBef>
                <a:spcPts val="1000"/>
              </a:spcBef>
              <a:defRPr>
                <a:solidFill>
                  <a:srgbClr val="B51A00"/>
                </a:solidFill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7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Зрелость </a:t>
            </a:r>
            <a:br/>
            <a:r>
              <a:rPr>
                <a:solidFill>
                  <a:schemeClr val="accent1"/>
                </a:solidFill>
              </a:rPr>
              <a:t>Маркетплейсов</a:t>
            </a:r>
          </a:p>
        </p:txBody>
      </p:sp>
      <p:graphicFrame>
        <p:nvGraphicFramePr>
          <p:cNvPr id="1712" name="Chart 6"/>
          <p:cNvGraphicFramePr/>
          <p:nvPr/>
        </p:nvGraphicFramePr>
        <p:xfrm>
          <a:off x="4300402" y="2683291"/>
          <a:ext cx="6753612" cy="3443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13" name="TextBox 2"/>
          <p:cNvSpPr txBox="1"/>
          <p:nvPr/>
        </p:nvSpPr>
        <p:spPr>
          <a:xfrm>
            <a:off x="2019360" y="3006083"/>
            <a:ext cx="48396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t>Goods</a:t>
            </a:r>
          </a:p>
        </p:txBody>
      </p:sp>
      <p:sp>
        <p:nvSpPr>
          <p:cNvPr id="1714" name="TextBox 5"/>
          <p:cNvSpPr txBox="1"/>
          <p:nvPr/>
        </p:nvSpPr>
        <p:spPr>
          <a:xfrm>
            <a:off x="2006600" y="3395022"/>
            <a:ext cx="402854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t>Ozon</a:t>
            </a:r>
          </a:p>
        </p:txBody>
      </p:sp>
      <p:sp>
        <p:nvSpPr>
          <p:cNvPr id="1715" name="TextBox 7"/>
          <p:cNvSpPr txBox="1"/>
          <p:nvPr/>
        </p:nvSpPr>
        <p:spPr>
          <a:xfrm>
            <a:off x="2019360" y="3823111"/>
            <a:ext cx="1078533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t>Beru / Yandex</a:t>
            </a:r>
          </a:p>
        </p:txBody>
      </p:sp>
      <p:sp>
        <p:nvSpPr>
          <p:cNvPr id="1716" name="TextBox 8"/>
          <p:cNvSpPr txBox="1"/>
          <p:nvPr/>
        </p:nvSpPr>
        <p:spPr>
          <a:xfrm>
            <a:off x="2019360" y="4262849"/>
            <a:ext cx="68510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t>TMall RU</a:t>
            </a:r>
          </a:p>
        </p:txBody>
      </p:sp>
      <p:sp>
        <p:nvSpPr>
          <p:cNvPr id="1717" name="TextBox 9"/>
          <p:cNvSpPr txBox="1"/>
          <p:nvPr/>
        </p:nvSpPr>
        <p:spPr>
          <a:xfrm>
            <a:off x="2019300" y="4717115"/>
            <a:ext cx="26243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t>WB</a:t>
            </a:r>
          </a:p>
        </p:txBody>
      </p:sp>
      <p:sp>
        <p:nvSpPr>
          <p:cNvPr id="1718" name="TextBox 10"/>
          <p:cNvSpPr txBox="1"/>
          <p:nvPr/>
        </p:nvSpPr>
        <p:spPr>
          <a:xfrm>
            <a:off x="1986469" y="5130675"/>
            <a:ext cx="114431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t>Mercado Libre </a:t>
            </a:r>
          </a:p>
        </p:txBody>
      </p:sp>
      <p:sp>
        <p:nvSpPr>
          <p:cNvPr id="1719" name="TextBox 10"/>
          <p:cNvSpPr txBox="1"/>
          <p:nvPr/>
        </p:nvSpPr>
        <p:spPr>
          <a:xfrm>
            <a:off x="1986469" y="5519614"/>
            <a:ext cx="700138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t>AMAZON</a:t>
            </a:r>
          </a:p>
        </p:txBody>
      </p:sp>
      <p:sp>
        <p:nvSpPr>
          <p:cNvPr id="1720" name="TextBox 10"/>
          <p:cNvSpPr txBox="1"/>
          <p:nvPr/>
        </p:nvSpPr>
        <p:spPr>
          <a:xfrm>
            <a:off x="7359013" y="6244254"/>
            <a:ext cx="285354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t>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600"/>
                            </p:stCondLst>
                            <p:childTnLst>
                              <p:par>
                                <p:cTn id="30" presetID="2" presetClass="entr" presetSubtype="4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2" presetClass="entr" presetSubtype="4" fill="hold" grpId="7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71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1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71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1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71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1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71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1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712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12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712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12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712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12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2" presetClass="entr" presetSubtype="4" fill="hold" grpId="9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200"/>
                            </p:stCondLst>
                            <p:childTnLst>
                              <p:par>
                                <p:cTn id="77" presetID="2" presetClass="entr" presetSubtype="4" fill="hold" grpId="1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" grpId="1" animBg="1" advAuto="0"/>
      <p:bldGraphic spid="1712" grpId="8">
        <p:bldSub>
          <a:bldChart bld="seriesEl"/>
        </p:bldSub>
      </p:bldGraphic>
      <p:bldP spid="1713" grpId="2" animBg="1" advAuto="0"/>
      <p:bldP spid="1714" grpId="3" animBg="1" advAuto="0"/>
      <p:bldP spid="1715" grpId="4" animBg="1" advAuto="0"/>
      <p:bldP spid="1716" grpId="5" animBg="1" advAuto="0"/>
      <p:bldP spid="1717" grpId="6" animBg="1" advAuto="0"/>
      <p:bldP spid="1718" grpId="7" animBg="1" advAuto="0"/>
      <p:bldP spid="1719" grpId="9" animBg="1" advAuto="0"/>
      <p:bldP spid="1720" grpId="1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391862" y="6443220"/>
            <a:ext cx="220128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764" name="Title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Инфраструктура</a:t>
            </a:r>
            <a:br/>
            <a:r>
              <a:rPr>
                <a:solidFill>
                  <a:schemeClr val="accent1"/>
                </a:solidFill>
              </a:rPr>
              <a:t>и новые компетенции</a:t>
            </a:r>
          </a:p>
        </p:txBody>
      </p:sp>
      <p:grpSp>
        <p:nvGrpSpPr>
          <p:cNvPr id="1768" name="Group 6"/>
          <p:cNvGrpSpPr/>
          <p:nvPr/>
        </p:nvGrpSpPr>
        <p:grpSpPr>
          <a:xfrm>
            <a:off x="5082028" y="2732323"/>
            <a:ext cx="2392065" cy="939577"/>
            <a:chOff x="0" y="0"/>
            <a:chExt cx="2392063" cy="939575"/>
          </a:xfrm>
        </p:grpSpPr>
        <p:sp>
          <p:nvSpPr>
            <p:cNvPr id="1765" name="Shape 3620"/>
            <p:cNvSpPr/>
            <p:nvPr/>
          </p:nvSpPr>
          <p:spPr>
            <a:xfrm>
              <a:off x="0" y="0"/>
              <a:ext cx="451878" cy="45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15643" y="14949"/>
                  </a:lnTo>
                  <a:cubicBezTo>
                    <a:pt x="16600" y="13832"/>
                    <a:pt x="17182" y="12386"/>
                    <a:pt x="17182" y="10800"/>
                  </a:cubicBezTo>
                  <a:cubicBezTo>
                    <a:pt x="17182" y="9214"/>
                    <a:pt x="16600" y="7767"/>
                    <a:pt x="15643" y="6651"/>
                  </a:cubicBezTo>
                  <a:lnTo>
                    <a:pt x="18073" y="4221"/>
                  </a:lnTo>
                  <a:cubicBezTo>
                    <a:pt x="19649" y="5963"/>
                    <a:pt x="20618" y="8266"/>
                    <a:pt x="20618" y="10800"/>
                  </a:cubicBezTo>
                  <a:cubicBezTo>
                    <a:pt x="20618" y="13335"/>
                    <a:pt x="19649" y="15637"/>
                    <a:pt x="18073" y="17379"/>
                  </a:cubicBezTo>
                  <a:moveTo>
                    <a:pt x="10800" y="20619"/>
                  </a:moveTo>
                  <a:cubicBezTo>
                    <a:pt x="8265" y="20619"/>
                    <a:pt x="5963" y="19650"/>
                    <a:pt x="4221" y="18073"/>
                  </a:cubicBezTo>
                  <a:lnTo>
                    <a:pt x="6651" y="15643"/>
                  </a:lnTo>
                  <a:cubicBezTo>
                    <a:pt x="7767" y="16600"/>
                    <a:pt x="9214" y="17182"/>
                    <a:pt x="10800" y="17182"/>
                  </a:cubicBezTo>
                  <a:cubicBezTo>
                    <a:pt x="12386" y="17182"/>
                    <a:pt x="13833" y="16600"/>
                    <a:pt x="14949" y="15643"/>
                  </a:cubicBezTo>
                  <a:lnTo>
                    <a:pt x="17379" y="18073"/>
                  </a:lnTo>
                  <a:cubicBezTo>
                    <a:pt x="15637" y="19650"/>
                    <a:pt x="13334" y="20619"/>
                    <a:pt x="10800" y="20619"/>
                  </a:cubicBezTo>
                  <a:moveTo>
                    <a:pt x="982" y="10800"/>
                  </a:moveTo>
                  <a:cubicBezTo>
                    <a:pt x="982" y="8266"/>
                    <a:pt x="1950" y="5963"/>
                    <a:pt x="3527" y="4221"/>
                  </a:cubicBezTo>
                  <a:lnTo>
                    <a:pt x="5957" y="6651"/>
                  </a:lnTo>
                  <a:cubicBezTo>
                    <a:pt x="4999" y="7767"/>
                    <a:pt x="4418" y="9214"/>
                    <a:pt x="4418" y="10800"/>
                  </a:cubicBezTo>
                  <a:cubicBezTo>
                    <a:pt x="4418" y="12386"/>
                    <a:pt x="4999" y="13832"/>
                    <a:pt x="5957" y="14949"/>
                  </a:cubicBezTo>
                  <a:lnTo>
                    <a:pt x="3527" y="17379"/>
                  </a:lnTo>
                  <a:cubicBezTo>
                    <a:pt x="1950" y="15637"/>
                    <a:pt x="982" y="13335"/>
                    <a:pt x="982" y="10800"/>
                  </a:cubicBezTo>
                  <a:moveTo>
                    <a:pt x="16200" y="10800"/>
                  </a:move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7" y="16200"/>
                    <a:pt x="5400" y="13782"/>
                    <a:pt x="5400" y="10800"/>
                  </a:cubicBez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800"/>
                  </a:cubicBezTo>
                  <a:moveTo>
                    <a:pt x="10800" y="982"/>
                  </a:moveTo>
                  <a:cubicBezTo>
                    <a:pt x="13334" y="982"/>
                    <a:pt x="15637" y="1950"/>
                    <a:pt x="17379" y="3527"/>
                  </a:cubicBezTo>
                  <a:lnTo>
                    <a:pt x="14949" y="5957"/>
                  </a:lnTo>
                  <a:cubicBezTo>
                    <a:pt x="13832" y="4999"/>
                    <a:pt x="12386" y="4418"/>
                    <a:pt x="10800" y="4418"/>
                  </a:cubicBezTo>
                  <a:cubicBezTo>
                    <a:pt x="9214" y="4418"/>
                    <a:pt x="7767" y="4999"/>
                    <a:pt x="6651" y="5957"/>
                  </a:cubicBez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766" name="TextBox 15"/>
            <p:cNvSpPr/>
            <p:nvPr/>
          </p:nvSpPr>
          <p:spPr>
            <a:xfrm>
              <a:off x="0" y="686272"/>
              <a:ext cx="20235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70000"/>
                </a:lnSpc>
                <a:defRPr sz="1200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t>Контент</a:t>
              </a:r>
            </a:p>
          </p:txBody>
        </p:sp>
        <p:sp>
          <p:nvSpPr>
            <p:cNvPr id="1767" name="TextBox 19"/>
            <p:cNvSpPr/>
            <p:nvPr/>
          </p:nvSpPr>
          <p:spPr>
            <a:xfrm>
              <a:off x="2" y="939575"/>
              <a:ext cx="239206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20000"/>
                </a:lnSpc>
                <a:defRPr sz="1000">
                  <a:solidFill>
                    <a:srgbClr val="222222">
                      <a:alpha val="80000"/>
                    </a:srgbClr>
                  </a:solidFill>
                </a:defRPr>
              </a:lvl1pPr>
            </a:lstStyle>
            <a:p>
              <a:r>
                <a:t>Производство, размещение и контроль качественного контента на площадках</a:t>
              </a:r>
            </a:p>
          </p:txBody>
        </p:sp>
      </p:grpSp>
      <p:grpSp>
        <p:nvGrpSpPr>
          <p:cNvPr id="1772" name="Group 7"/>
          <p:cNvGrpSpPr/>
          <p:nvPr/>
        </p:nvGrpSpPr>
        <p:grpSpPr>
          <a:xfrm>
            <a:off x="8503764" y="2732323"/>
            <a:ext cx="2392063" cy="939577"/>
            <a:chOff x="0" y="0"/>
            <a:chExt cx="2392062" cy="939575"/>
          </a:xfrm>
        </p:grpSpPr>
        <p:sp>
          <p:nvSpPr>
            <p:cNvPr id="1769" name="Shape 3599"/>
            <p:cNvSpPr/>
            <p:nvPr/>
          </p:nvSpPr>
          <p:spPr>
            <a:xfrm>
              <a:off x="0" y="0"/>
              <a:ext cx="451877" cy="45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4236" y="16752"/>
                  </a:moveTo>
                  <a:cubicBezTo>
                    <a:pt x="14001" y="16887"/>
                    <a:pt x="13921" y="17188"/>
                    <a:pt x="14057" y="17422"/>
                  </a:cubicBezTo>
                  <a:cubicBezTo>
                    <a:pt x="14192" y="17658"/>
                    <a:pt x="14493" y="17738"/>
                    <a:pt x="14727" y="17602"/>
                  </a:cubicBezTo>
                  <a:cubicBezTo>
                    <a:pt x="14962" y="17467"/>
                    <a:pt x="15042" y="17167"/>
                    <a:pt x="14907" y="16932"/>
                  </a:cubicBezTo>
                  <a:cubicBezTo>
                    <a:pt x="14771" y="16697"/>
                    <a:pt x="14472" y="16617"/>
                    <a:pt x="14236" y="16752"/>
                  </a:cubicBezTo>
                  <a:moveTo>
                    <a:pt x="10800" y="11782"/>
                  </a:moveTo>
                  <a:cubicBezTo>
                    <a:pt x="10258" y="11782"/>
                    <a:pt x="9818" y="11342"/>
                    <a:pt x="9818" y="10800"/>
                  </a:cubicBezTo>
                  <a:cubicBezTo>
                    <a:pt x="9818" y="10258"/>
                    <a:pt x="10258" y="9818"/>
                    <a:pt x="10800" y="9818"/>
                  </a:cubicBezTo>
                  <a:cubicBezTo>
                    <a:pt x="11342" y="9818"/>
                    <a:pt x="11782" y="10258"/>
                    <a:pt x="11782" y="10800"/>
                  </a:cubicBezTo>
                  <a:cubicBezTo>
                    <a:pt x="11782" y="11342"/>
                    <a:pt x="11342" y="11782"/>
                    <a:pt x="10800" y="11782"/>
                  </a:cubicBezTo>
                  <a:moveTo>
                    <a:pt x="15218" y="10309"/>
                  </a:moveTo>
                  <a:lnTo>
                    <a:pt x="12694" y="10309"/>
                  </a:lnTo>
                  <a:cubicBezTo>
                    <a:pt x="12515" y="9624"/>
                    <a:pt x="11978" y="9084"/>
                    <a:pt x="11291" y="8906"/>
                  </a:cubicBezTo>
                  <a:lnTo>
                    <a:pt x="11291" y="3436"/>
                  </a:lnTo>
                  <a:cubicBezTo>
                    <a:pt x="11291" y="3166"/>
                    <a:pt x="11071" y="2945"/>
                    <a:pt x="10800" y="2945"/>
                  </a:cubicBezTo>
                  <a:cubicBezTo>
                    <a:pt x="10529" y="2945"/>
                    <a:pt x="10309" y="3166"/>
                    <a:pt x="10309" y="3436"/>
                  </a:cubicBezTo>
                  <a:lnTo>
                    <a:pt x="10309" y="8906"/>
                  </a:lnTo>
                  <a:cubicBezTo>
                    <a:pt x="9464" y="9125"/>
                    <a:pt x="8836" y="9886"/>
                    <a:pt x="8836" y="10800"/>
                  </a:cubicBezTo>
                  <a:cubicBezTo>
                    <a:pt x="8836" y="11885"/>
                    <a:pt x="9716" y="12764"/>
                    <a:pt x="10800" y="12764"/>
                  </a:cubicBezTo>
                  <a:cubicBezTo>
                    <a:pt x="11714" y="12764"/>
                    <a:pt x="12476" y="12137"/>
                    <a:pt x="12694" y="11291"/>
                  </a:cubicBezTo>
                  <a:lnTo>
                    <a:pt x="15218" y="11291"/>
                  </a:lnTo>
                  <a:cubicBezTo>
                    <a:pt x="15489" y="11291"/>
                    <a:pt x="15709" y="11072"/>
                    <a:pt x="15709" y="10800"/>
                  </a:cubicBezTo>
                  <a:cubicBezTo>
                    <a:pt x="15709" y="10529"/>
                    <a:pt x="15489" y="10309"/>
                    <a:pt x="15218" y="10309"/>
                  </a:cubicBezTo>
                  <a:moveTo>
                    <a:pt x="16932" y="6693"/>
                  </a:moveTo>
                  <a:cubicBezTo>
                    <a:pt x="16697" y="6829"/>
                    <a:pt x="16616" y="7129"/>
                    <a:pt x="16752" y="7364"/>
                  </a:cubicBezTo>
                  <a:cubicBezTo>
                    <a:pt x="16887" y="7599"/>
                    <a:pt x="17188" y="7679"/>
                    <a:pt x="17422" y="7543"/>
                  </a:cubicBezTo>
                  <a:cubicBezTo>
                    <a:pt x="17657" y="7408"/>
                    <a:pt x="17737" y="7108"/>
                    <a:pt x="17602" y="6873"/>
                  </a:cubicBezTo>
                  <a:cubicBezTo>
                    <a:pt x="17467" y="6638"/>
                    <a:pt x="17166" y="6557"/>
                    <a:pt x="16932" y="6693"/>
                  </a:cubicBezTo>
                  <a:moveTo>
                    <a:pt x="10800" y="17673"/>
                  </a:moveTo>
                  <a:cubicBezTo>
                    <a:pt x="10529" y="17673"/>
                    <a:pt x="10309" y="17893"/>
                    <a:pt x="10309" y="18164"/>
                  </a:cubicBezTo>
                  <a:cubicBezTo>
                    <a:pt x="10309" y="18435"/>
                    <a:pt x="10529" y="18655"/>
                    <a:pt x="10800" y="18655"/>
                  </a:cubicBezTo>
                  <a:cubicBezTo>
                    <a:pt x="11071" y="18655"/>
                    <a:pt x="11291" y="18435"/>
                    <a:pt x="11291" y="18164"/>
                  </a:cubicBezTo>
                  <a:cubicBezTo>
                    <a:pt x="11291" y="17893"/>
                    <a:pt x="11071" y="17673"/>
                    <a:pt x="10800" y="17673"/>
                  </a:cubicBezTo>
                  <a:moveTo>
                    <a:pt x="17422" y="14057"/>
                  </a:moveTo>
                  <a:cubicBezTo>
                    <a:pt x="17188" y="13921"/>
                    <a:pt x="16887" y="14001"/>
                    <a:pt x="16752" y="14236"/>
                  </a:cubicBezTo>
                  <a:cubicBezTo>
                    <a:pt x="16616" y="14472"/>
                    <a:pt x="16697" y="14772"/>
                    <a:pt x="16932" y="14907"/>
                  </a:cubicBezTo>
                  <a:cubicBezTo>
                    <a:pt x="17166" y="15043"/>
                    <a:pt x="17467" y="14962"/>
                    <a:pt x="17602" y="14727"/>
                  </a:cubicBezTo>
                  <a:cubicBezTo>
                    <a:pt x="17737" y="14492"/>
                    <a:pt x="17657" y="14192"/>
                    <a:pt x="17422" y="14057"/>
                  </a:cubicBezTo>
                  <a:moveTo>
                    <a:pt x="4668" y="6693"/>
                  </a:moveTo>
                  <a:cubicBezTo>
                    <a:pt x="4433" y="6557"/>
                    <a:pt x="4133" y="6638"/>
                    <a:pt x="3998" y="6873"/>
                  </a:cubicBezTo>
                  <a:cubicBezTo>
                    <a:pt x="3863" y="7108"/>
                    <a:pt x="3942" y="7408"/>
                    <a:pt x="4178" y="7543"/>
                  </a:cubicBezTo>
                  <a:cubicBezTo>
                    <a:pt x="4412" y="7679"/>
                    <a:pt x="4713" y="7599"/>
                    <a:pt x="4848" y="7364"/>
                  </a:cubicBezTo>
                  <a:cubicBezTo>
                    <a:pt x="4984" y="7129"/>
                    <a:pt x="4903" y="6829"/>
                    <a:pt x="4668" y="6693"/>
                  </a:cubicBezTo>
                  <a:moveTo>
                    <a:pt x="14236" y="4848"/>
                  </a:moveTo>
                  <a:cubicBezTo>
                    <a:pt x="14472" y="4984"/>
                    <a:pt x="14771" y="4903"/>
                    <a:pt x="14907" y="4669"/>
                  </a:cubicBezTo>
                  <a:cubicBezTo>
                    <a:pt x="15042" y="4434"/>
                    <a:pt x="14962" y="4134"/>
                    <a:pt x="14727" y="3998"/>
                  </a:cubicBezTo>
                  <a:cubicBezTo>
                    <a:pt x="14493" y="3863"/>
                    <a:pt x="14192" y="3943"/>
                    <a:pt x="14057" y="4178"/>
                  </a:cubicBezTo>
                  <a:cubicBezTo>
                    <a:pt x="13921" y="4412"/>
                    <a:pt x="14001" y="4713"/>
                    <a:pt x="14236" y="4848"/>
                  </a:cubicBezTo>
                  <a:moveTo>
                    <a:pt x="3436" y="10309"/>
                  </a:moveTo>
                  <a:cubicBezTo>
                    <a:pt x="3166" y="10309"/>
                    <a:pt x="2945" y="10529"/>
                    <a:pt x="2945" y="10800"/>
                  </a:cubicBezTo>
                  <a:cubicBezTo>
                    <a:pt x="2945" y="11072"/>
                    <a:pt x="3166" y="11291"/>
                    <a:pt x="3436" y="11291"/>
                  </a:cubicBezTo>
                  <a:cubicBezTo>
                    <a:pt x="3707" y="11291"/>
                    <a:pt x="3927" y="11072"/>
                    <a:pt x="3927" y="10800"/>
                  </a:cubicBezTo>
                  <a:cubicBezTo>
                    <a:pt x="3927" y="10529"/>
                    <a:pt x="3707" y="10309"/>
                    <a:pt x="3436" y="10309"/>
                  </a:cubicBezTo>
                  <a:moveTo>
                    <a:pt x="6873" y="3998"/>
                  </a:moveTo>
                  <a:cubicBezTo>
                    <a:pt x="6638" y="4134"/>
                    <a:pt x="6558" y="4434"/>
                    <a:pt x="6693" y="4669"/>
                  </a:cubicBezTo>
                  <a:cubicBezTo>
                    <a:pt x="6829" y="4903"/>
                    <a:pt x="7129" y="4984"/>
                    <a:pt x="7364" y="4848"/>
                  </a:cubicBezTo>
                  <a:cubicBezTo>
                    <a:pt x="7599" y="4713"/>
                    <a:pt x="7679" y="4412"/>
                    <a:pt x="7543" y="4178"/>
                  </a:cubicBezTo>
                  <a:cubicBezTo>
                    <a:pt x="7408" y="3943"/>
                    <a:pt x="7108" y="3863"/>
                    <a:pt x="6873" y="3998"/>
                  </a:cubicBezTo>
                  <a:moveTo>
                    <a:pt x="4178" y="14057"/>
                  </a:moveTo>
                  <a:cubicBezTo>
                    <a:pt x="3942" y="14192"/>
                    <a:pt x="3863" y="14492"/>
                    <a:pt x="3998" y="14727"/>
                  </a:cubicBezTo>
                  <a:cubicBezTo>
                    <a:pt x="4133" y="14962"/>
                    <a:pt x="4433" y="15043"/>
                    <a:pt x="4668" y="14907"/>
                  </a:cubicBezTo>
                  <a:cubicBezTo>
                    <a:pt x="4903" y="14772"/>
                    <a:pt x="4984" y="14472"/>
                    <a:pt x="4848" y="14236"/>
                  </a:cubicBezTo>
                  <a:cubicBezTo>
                    <a:pt x="4713" y="14001"/>
                    <a:pt x="4412" y="13921"/>
                    <a:pt x="4178" y="14057"/>
                  </a:cubicBezTo>
                  <a:moveTo>
                    <a:pt x="7364" y="16752"/>
                  </a:moveTo>
                  <a:cubicBezTo>
                    <a:pt x="7129" y="16617"/>
                    <a:pt x="6829" y="16697"/>
                    <a:pt x="6693" y="16932"/>
                  </a:cubicBezTo>
                  <a:cubicBezTo>
                    <a:pt x="6558" y="17167"/>
                    <a:pt x="6638" y="17467"/>
                    <a:pt x="6873" y="17602"/>
                  </a:cubicBezTo>
                  <a:cubicBezTo>
                    <a:pt x="7108" y="17738"/>
                    <a:pt x="7408" y="17658"/>
                    <a:pt x="7543" y="17422"/>
                  </a:cubicBezTo>
                  <a:cubicBezTo>
                    <a:pt x="7679" y="17188"/>
                    <a:pt x="7599" y="16887"/>
                    <a:pt x="7364" y="16752"/>
                  </a:cubicBezTo>
                  <a:moveTo>
                    <a:pt x="18164" y="10309"/>
                  </a:moveTo>
                  <a:cubicBezTo>
                    <a:pt x="17893" y="10309"/>
                    <a:pt x="17673" y="10529"/>
                    <a:pt x="17673" y="10800"/>
                  </a:cubicBezTo>
                  <a:cubicBezTo>
                    <a:pt x="17673" y="11072"/>
                    <a:pt x="17893" y="11291"/>
                    <a:pt x="18164" y="11291"/>
                  </a:cubicBezTo>
                  <a:cubicBezTo>
                    <a:pt x="18434" y="11291"/>
                    <a:pt x="18655" y="11072"/>
                    <a:pt x="18655" y="10800"/>
                  </a:cubicBezTo>
                  <a:cubicBezTo>
                    <a:pt x="18655" y="10529"/>
                    <a:pt x="18434" y="10309"/>
                    <a:pt x="18164" y="10309"/>
                  </a:cubicBezTo>
                </a:path>
              </a:pathLst>
            </a:cu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770" name="TextBox 21"/>
            <p:cNvSpPr/>
            <p:nvPr/>
          </p:nvSpPr>
          <p:spPr>
            <a:xfrm>
              <a:off x="0" y="686272"/>
              <a:ext cx="202353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70000"/>
                </a:lnSpc>
                <a:defRPr sz="1200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t>Цена</a:t>
              </a:r>
            </a:p>
          </p:txBody>
        </p:sp>
        <p:sp>
          <p:nvSpPr>
            <p:cNvPr id="1771" name="TextBox 25"/>
            <p:cNvSpPr/>
            <p:nvPr/>
          </p:nvSpPr>
          <p:spPr>
            <a:xfrm>
              <a:off x="1" y="939575"/>
              <a:ext cx="239206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20000"/>
                </a:lnSpc>
                <a:defRPr sz="1000">
                  <a:solidFill>
                    <a:srgbClr val="222222">
                      <a:alpha val="80000"/>
                    </a:srgbClr>
                  </a:solidFill>
                </a:defRPr>
              </a:lvl1pPr>
            </a:lstStyle>
            <a:p>
              <a:r>
                <a:t>Отсутствие лидера = ценовая борьба. Все следят друг за другом, Бренд следит за всеми</a:t>
              </a:r>
            </a:p>
          </p:txBody>
        </p:sp>
      </p:grpSp>
      <p:grpSp>
        <p:nvGrpSpPr>
          <p:cNvPr id="1776" name="Group 11"/>
          <p:cNvGrpSpPr/>
          <p:nvPr/>
        </p:nvGrpSpPr>
        <p:grpSpPr>
          <a:xfrm>
            <a:off x="8503764" y="4585601"/>
            <a:ext cx="2392063" cy="941255"/>
            <a:chOff x="0" y="0"/>
            <a:chExt cx="2392062" cy="941254"/>
          </a:xfrm>
        </p:grpSpPr>
        <p:sp>
          <p:nvSpPr>
            <p:cNvPr id="1773" name="Shape 3759"/>
            <p:cNvSpPr/>
            <p:nvPr/>
          </p:nvSpPr>
          <p:spPr>
            <a:xfrm>
              <a:off x="0" y="0"/>
              <a:ext cx="451877" cy="45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309"/>
                  </a:moveTo>
                  <a:cubicBezTo>
                    <a:pt x="20618" y="10851"/>
                    <a:pt x="20179" y="11291"/>
                    <a:pt x="19636" y="11291"/>
                  </a:cubicBezTo>
                  <a:lnTo>
                    <a:pt x="19636" y="7364"/>
                  </a:lnTo>
                  <a:cubicBezTo>
                    <a:pt x="20179" y="7364"/>
                    <a:pt x="20618" y="7804"/>
                    <a:pt x="20618" y="8345"/>
                  </a:cubicBezTo>
                  <a:cubicBezTo>
                    <a:pt x="20618" y="8345"/>
                    <a:pt x="20618" y="10309"/>
                    <a:pt x="20618" y="10309"/>
                  </a:cubicBezTo>
                  <a:close/>
                  <a:moveTo>
                    <a:pt x="18655" y="17182"/>
                  </a:moveTo>
                  <a:cubicBezTo>
                    <a:pt x="18655" y="17453"/>
                    <a:pt x="18434" y="17673"/>
                    <a:pt x="18164" y="17673"/>
                  </a:cubicBezTo>
                  <a:cubicBezTo>
                    <a:pt x="17893" y="17673"/>
                    <a:pt x="17673" y="17453"/>
                    <a:pt x="17673" y="17182"/>
                  </a:cubicBezTo>
                  <a:lnTo>
                    <a:pt x="17673" y="1473"/>
                  </a:lnTo>
                  <a:cubicBezTo>
                    <a:pt x="17673" y="1202"/>
                    <a:pt x="17893" y="982"/>
                    <a:pt x="18164" y="982"/>
                  </a:cubicBezTo>
                  <a:cubicBezTo>
                    <a:pt x="18434" y="982"/>
                    <a:pt x="18655" y="1202"/>
                    <a:pt x="18655" y="1473"/>
                  </a:cubicBezTo>
                  <a:cubicBezTo>
                    <a:pt x="18655" y="1473"/>
                    <a:pt x="18655" y="17182"/>
                    <a:pt x="18655" y="17182"/>
                  </a:cubicBezTo>
                  <a:close/>
                  <a:moveTo>
                    <a:pt x="16691" y="15788"/>
                  </a:moveTo>
                  <a:lnTo>
                    <a:pt x="2945" y="11745"/>
                  </a:lnTo>
                  <a:lnTo>
                    <a:pt x="2945" y="6910"/>
                  </a:lnTo>
                  <a:lnTo>
                    <a:pt x="16691" y="2867"/>
                  </a:lnTo>
                  <a:cubicBezTo>
                    <a:pt x="16691" y="2867"/>
                    <a:pt x="16691" y="15788"/>
                    <a:pt x="16691" y="15788"/>
                  </a:cubicBezTo>
                  <a:close/>
                  <a:moveTo>
                    <a:pt x="8251" y="18655"/>
                  </a:moveTo>
                  <a:lnTo>
                    <a:pt x="5357" y="18655"/>
                  </a:lnTo>
                  <a:lnTo>
                    <a:pt x="4126" y="13116"/>
                  </a:lnTo>
                  <a:lnTo>
                    <a:pt x="7167" y="14010"/>
                  </a:lnTo>
                  <a:cubicBezTo>
                    <a:pt x="7167" y="14010"/>
                    <a:pt x="8251" y="18655"/>
                    <a:pt x="8251" y="18655"/>
                  </a:cubicBezTo>
                  <a:close/>
                  <a:moveTo>
                    <a:pt x="8709" y="20618"/>
                  </a:moveTo>
                  <a:lnTo>
                    <a:pt x="5794" y="20618"/>
                  </a:lnTo>
                  <a:lnTo>
                    <a:pt x="5576" y="19636"/>
                  </a:lnTo>
                  <a:lnTo>
                    <a:pt x="8479" y="19636"/>
                  </a:lnTo>
                  <a:cubicBezTo>
                    <a:pt x="8479" y="19636"/>
                    <a:pt x="8709" y="20618"/>
                    <a:pt x="8709" y="20618"/>
                  </a:cubicBezTo>
                  <a:close/>
                  <a:moveTo>
                    <a:pt x="1964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1964" y="6873"/>
                  </a:lnTo>
                  <a:cubicBezTo>
                    <a:pt x="1964" y="6873"/>
                    <a:pt x="1964" y="11782"/>
                    <a:pt x="1964" y="11782"/>
                  </a:cubicBezTo>
                  <a:close/>
                  <a:moveTo>
                    <a:pt x="19636" y="6382"/>
                  </a:moveTo>
                  <a:lnTo>
                    <a:pt x="19636" y="1473"/>
                  </a:lnTo>
                  <a:cubicBezTo>
                    <a:pt x="19636" y="660"/>
                    <a:pt x="18977" y="0"/>
                    <a:pt x="18164" y="0"/>
                  </a:cubicBezTo>
                  <a:cubicBezTo>
                    <a:pt x="17350" y="0"/>
                    <a:pt x="16691" y="660"/>
                    <a:pt x="16691" y="1473"/>
                  </a:cubicBezTo>
                  <a:lnTo>
                    <a:pt x="16691" y="1844"/>
                  </a:lnTo>
                  <a:lnTo>
                    <a:pt x="2459" y="6030"/>
                  </a:lnTo>
                  <a:cubicBezTo>
                    <a:pt x="2313" y="5944"/>
                    <a:pt x="2145" y="5891"/>
                    <a:pt x="1964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11782"/>
                  </a:lnTo>
                  <a:cubicBezTo>
                    <a:pt x="0" y="12324"/>
                    <a:pt x="440" y="12764"/>
                    <a:pt x="982" y="12764"/>
                  </a:cubicBezTo>
                  <a:lnTo>
                    <a:pt x="1964" y="12764"/>
                  </a:lnTo>
                  <a:cubicBezTo>
                    <a:pt x="2145" y="12764"/>
                    <a:pt x="2313" y="12711"/>
                    <a:pt x="2458" y="12626"/>
                  </a:cubicBezTo>
                  <a:lnTo>
                    <a:pt x="3050" y="12799"/>
                  </a:lnTo>
                  <a:lnTo>
                    <a:pt x="4921" y="21216"/>
                  </a:lnTo>
                  <a:lnTo>
                    <a:pt x="4930" y="21214"/>
                  </a:lnTo>
                  <a:cubicBezTo>
                    <a:pt x="4980" y="21433"/>
                    <a:pt x="5166" y="21600"/>
                    <a:pt x="5400" y="21600"/>
                  </a:cubicBezTo>
                  <a:lnTo>
                    <a:pt x="9327" y="21600"/>
                  </a:lnTo>
                  <a:cubicBezTo>
                    <a:pt x="9598" y="21600"/>
                    <a:pt x="9818" y="21380"/>
                    <a:pt x="9818" y="21109"/>
                  </a:cubicBezTo>
                  <a:cubicBezTo>
                    <a:pt x="9818" y="21073"/>
                    <a:pt x="9805" y="21039"/>
                    <a:pt x="9797" y="21005"/>
                  </a:cubicBezTo>
                  <a:lnTo>
                    <a:pt x="9806" y="21003"/>
                  </a:lnTo>
                  <a:lnTo>
                    <a:pt x="8249" y="14329"/>
                  </a:lnTo>
                  <a:lnTo>
                    <a:pt x="16691" y="16812"/>
                  </a:lnTo>
                  <a:lnTo>
                    <a:pt x="16691" y="17182"/>
                  </a:lnTo>
                  <a:cubicBezTo>
                    <a:pt x="16691" y="17996"/>
                    <a:pt x="17350" y="18655"/>
                    <a:pt x="18164" y="18655"/>
                  </a:cubicBezTo>
                  <a:cubicBezTo>
                    <a:pt x="18977" y="18655"/>
                    <a:pt x="19636" y="17996"/>
                    <a:pt x="19636" y="17182"/>
                  </a:cubicBezTo>
                  <a:lnTo>
                    <a:pt x="19636" y="12273"/>
                  </a:lnTo>
                  <a:cubicBezTo>
                    <a:pt x="20721" y="12273"/>
                    <a:pt x="21600" y="11394"/>
                    <a:pt x="21600" y="10309"/>
                  </a:cubicBezTo>
                  <a:lnTo>
                    <a:pt x="21600" y="8345"/>
                  </a:lnTo>
                  <a:cubicBezTo>
                    <a:pt x="21600" y="7261"/>
                    <a:pt x="20721" y="6382"/>
                    <a:pt x="19636" y="6382"/>
                  </a:cubicBezTo>
                </a:path>
              </a:pathLst>
            </a:cu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774" name="TextBox 22"/>
            <p:cNvSpPr/>
            <p:nvPr/>
          </p:nvSpPr>
          <p:spPr>
            <a:xfrm>
              <a:off x="0" y="687950"/>
              <a:ext cx="202353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70000"/>
                </a:lnSpc>
                <a:defRPr sz="1200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t>Аналитика</a:t>
              </a:r>
            </a:p>
          </p:txBody>
        </p:sp>
        <p:sp>
          <p:nvSpPr>
            <p:cNvPr id="1775" name="TextBox 26"/>
            <p:cNvSpPr/>
            <p:nvPr/>
          </p:nvSpPr>
          <p:spPr>
            <a:xfrm>
              <a:off x="1" y="941254"/>
              <a:ext cx="239206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20000"/>
                </a:lnSpc>
                <a:defRPr sz="1000">
                  <a:solidFill>
                    <a:srgbClr val="222222">
                      <a:alpha val="80000"/>
                    </a:srgbClr>
                  </a:solidFill>
                </a:defRPr>
              </a:lvl1pPr>
            </a:lstStyle>
            <a:p>
              <a:r>
                <a:t>Большое количество каналов и смешение этих каналов между собой требует аналитику другого уровня. </a:t>
              </a:r>
            </a:p>
          </p:txBody>
        </p:sp>
      </p:grpSp>
      <p:grpSp>
        <p:nvGrpSpPr>
          <p:cNvPr id="1780" name="Group 9"/>
          <p:cNvGrpSpPr/>
          <p:nvPr/>
        </p:nvGrpSpPr>
        <p:grpSpPr>
          <a:xfrm>
            <a:off x="5082028" y="4586699"/>
            <a:ext cx="2392066" cy="940157"/>
            <a:chOff x="0" y="0"/>
            <a:chExt cx="2392064" cy="940155"/>
          </a:xfrm>
        </p:grpSpPr>
        <p:sp>
          <p:nvSpPr>
            <p:cNvPr id="1777" name="TextBox 16"/>
            <p:cNvSpPr/>
            <p:nvPr/>
          </p:nvSpPr>
          <p:spPr>
            <a:xfrm>
              <a:off x="1" y="686852"/>
              <a:ext cx="20235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70000"/>
                </a:lnSpc>
                <a:defRPr sz="1200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t>Новый Маркетинг</a:t>
              </a:r>
            </a:p>
          </p:txBody>
        </p:sp>
        <p:sp>
          <p:nvSpPr>
            <p:cNvPr id="1778" name="TextBox 20"/>
            <p:cNvSpPr/>
            <p:nvPr/>
          </p:nvSpPr>
          <p:spPr>
            <a:xfrm>
              <a:off x="3" y="940155"/>
              <a:ext cx="239206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20000"/>
                </a:lnSpc>
                <a:defRPr sz="1000">
                  <a:solidFill>
                    <a:srgbClr val="222222">
                      <a:alpha val="80000"/>
                    </a:srgbClr>
                  </a:solidFill>
                </a:defRPr>
              </a:lvl1pPr>
            </a:lstStyle>
            <a:p>
              <a:r>
                <a:t>Объединение всех видов маркетинга на одной поверхности. Перформанс, Медийка и трейдмаркетинг в одном флаконе. </a:t>
              </a:r>
            </a:p>
          </p:txBody>
        </p:sp>
        <p:sp>
          <p:nvSpPr>
            <p:cNvPr id="1779" name="Shape 3624"/>
            <p:cNvSpPr/>
            <p:nvPr/>
          </p:nvSpPr>
          <p:spPr>
            <a:xfrm>
              <a:off x="0" y="0"/>
              <a:ext cx="451878" cy="45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</p:grpSp>
      <p:grpSp>
        <p:nvGrpSpPr>
          <p:cNvPr id="1784" name="Group 3"/>
          <p:cNvGrpSpPr/>
          <p:nvPr/>
        </p:nvGrpSpPr>
        <p:grpSpPr>
          <a:xfrm>
            <a:off x="2028823" y="2742030"/>
            <a:ext cx="2392064" cy="929870"/>
            <a:chOff x="0" y="0"/>
            <a:chExt cx="2392062" cy="929869"/>
          </a:xfrm>
        </p:grpSpPr>
        <p:sp>
          <p:nvSpPr>
            <p:cNvPr id="1781" name="TextBox 4"/>
            <p:cNvSpPr/>
            <p:nvPr/>
          </p:nvSpPr>
          <p:spPr>
            <a:xfrm>
              <a:off x="0" y="676566"/>
              <a:ext cx="202353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70000"/>
                </a:lnSpc>
                <a:defRPr sz="1200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t>Интегратор</a:t>
              </a:r>
            </a:p>
          </p:txBody>
        </p:sp>
        <p:sp>
          <p:nvSpPr>
            <p:cNvPr id="1782" name="TextBox 13"/>
            <p:cNvSpPr/>
            <p:nvPr/>
          </p:nvSpPr>
          <p:spPr>
            <a:xfrm>
              <a:off x="1" y="929869"/>
              <a:ext cx="239206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20000"/>
                </a:lnSpc>
                <a:defRPr sz="1000">
                  <a:solidFill>
                    <a:srgbClr val="222222">
                      <a:alpha val="80000"/>
                    </a:srgbClr>
                  </a:solidFill>
                </a:defRPr>
              </a:lvl1pPr>
            </a:lstStyle>
            <a:p>
              <a:r>
                <a:t>Техническое управление площадками по их правилам.</a:t>
              </a:r>
            </a:p>
          </p:txBody>
        </p:sp>
        <p:sp>
          <p:nvSpPr>
            <p:cNvPr id="1783" name="Shape 3643"/>
            <p:cNvSpPr/>
            <p:nvPr/>
          </p:nvSpPr>
          <p:spPr>
            <a:xfrm>
              <a:off x="0" y="0"/>
              <a:ext cx="451877" cy="441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7530" y="4197"/>
                  </a:moveTo>
                  <a:lnTo>
                    <a:pt x="6680" y="3701"/>
                  </a:lnTo>
                  <a:lnTo>
                    <a:pt x="6189" y="4560"/>
                  </a:lnTo>
                  <a:lnTo>
                    <a:pt x="7040" y="5056"/>
                  </a:lnTo>
                  <a:cubicBezTo>
                    <a:pt x="7040" y="5056"/>
                    <a:pt x="7530" y="4197"/>
                    <a:pt x="7530" y="4197"/>
                  </a:cubicBezTo>
                  <a:close/>
                  <a:moveTo>
                    <a:pt x="8512" y="2479"/>
                  </a:moveTo>
                  <a:lnTo>
                    <a:pt x="7662" y="1984"/>
                  </a:lnTo>
                  <a:lnTo>
                    <a:pt x="7171" y="2843"/>
                  </a:lnTo>
                  <a:lnTo>
                    <a:pt x="8021" y="3339"/>
                  </a:lnTo>
                  <a:cubicBezTo>
                    <a:pt x="8021" y="3339"/>
                    <a:pt x="8512" y="2479"/>
                    <a:pt x="8512" y="2479"/>
                  </a:cubicBezTo>
                  <a:close/>
                  <a:moveTo>
                    <a:pt x="20618" y="8428"/>
                  </a:moveTo>
                  <a:lnTo>
                    <a:pt x="982" y="8428"/>
                  </a:lnTo>
                  <a:lnTo>
                    <a:pt x="982" y="6445"/>
                  </a:lnTo>
                  <a:lnTo>
                    <a:pt x="20618" y="6445"/>
                  </a:lnTo>
                  <a:cubicBezTo>
                    <a:pt x="20618" y="6445"/>
                    <a:pt x="20618" y="8428"/>
                    <a:pt x="20618" y="8428"/>
                  </a:cubicBezTo>
                  <a:close/>
                  <a:moveTo>
                    <a:pt x="18655" y="20327"/>
                  </a:moveTo>
                  <a:lnTo>
                    <a:pt x="2945" y="20327"/>
                  </a:lnTo>
                  <a:lnTo>
                    <a:pt x="2945" y="9420"/>
                  </a:lnTo>
                  <a:lnTo>
                    <a:pt x="18655" y="9420"/>
                  </a:lnTo>
                  <a:cubicBezTo>
                    <a:pt x="18655" y="9420"/>
                    <a:pt x="18655" y="20327"/>
                    <a:pt x="18655" y="20327"/>
                  </a:cubicBezTo>
                  <a:close/>
                  <a:moveTo>
                    <a:pt x="6811" y="1488"/>
                  </a:moveTo>
                  <a:cubicBezTo>
                    <a:pt x="7083" y="1014"/>
                    <a:pt x="7683" y="851"/>
                    <a:pt x="8153" y="1125"/>
                  </a:cubicBezTo>
                  <a:lnTo>
                    <a:pt x="9854" y="2117"/>
                  </a:lnTo>
                  <a:lnTo>
                    <a:pt x="7946" y="5454"/>
                  </a:lnTo>
                  <a:lnTo>
                    <a:pt x="5759" y="5454"/>
                  </a:lnTo>
                  <a:lnTo>
                    <a:pt x="5698" y="5419"/>
                  </a:lnTo>
                  <a:lnTo>
                    <a:pt x="5678" y="5454"/>
                  </a:lnTo>
                  <a:lnTo>
                    <a:pt x="4545" y="5454"/>
                  </a:lnTo>
                  <a:cubicBezTo>
                    <a:pt x="4545" y="5454"/>
                    <a:pt x="6811" y="1488"/>
                    <a:pt x="6811" y="1488"/>
                  </a:cubicBezTo>
                  <a:close/>
                  <a:moveTo>
                    <a:pt x="15577" y="5454"/>
                  </a:moveTo>
                  <a:lnTo>
                    <a:pt x="9079" y="5454"/>
                  </a:lnTo>
                  <a:lnTo>
                    <a:pt x="10704" y="2612"/>
                  </a:lnTo>
                  <a:cubicBezTo>
                    <a:pt x="10704" y="2612"/>
                    <a:pt x="15577" y="5454"/>
                    <a:pt x="15577" y="5454"/>
                  </a:cubicBezTo>
                  <a:close/>
                  <a:moveTo>
                    <a:pt x="15930" y="2759"/>
                  </a:moveTo>
                  <a:cubicBezTo>
                    <a:pt x="16454" y="2617"/>
                    <a:pt x="16991" y="2931"/>
                    <a:pt x="17132" y="3460"/>
                  </a:cubicBezTo>
                  <a:lnTo>
                    <a:pt x="17661" y="5454"/>
                  </a:lnTo>
                  <a:lnTo>
                    <a:pt x="17540" y="5454"/>
                  </a:lnTo>
                  <a:lnTo>
                    <a:pt x="16279" y="4718"/>
                  </a:lnTo>
                  <a:lnTo>
                    <a:pt x="16438" y="4674"/>
                  </a:lnTo>
                  <a:lnTo>
                    <a:pt x="16184" y="3716"/>
                  </a:lnTo>
                  <a:lnTo>
                    <a:pt x="15236" y="3973"/>
                  </a:lnTo>
                  <a:lnTo>
                    <a:pt x="15279" y="4135"/>
                  </a:lnTo>
                  <a:lnTo>
                    <a:pt x="14076" y="3434"/>
                  </a:lnTo>
                  <a:lnTo>
                    <a:pt x="14033" y="3272"/>
                  </a:lnTo>
                  <a:cubicBezTo>
                    <a:pt x="14033" y="3272"/>
                    <a:pt x="15930" y="2759"/>
                    <a:pt x="15930" y="2759"/>
                  </a:cubicBezTo>
                  <a:close/>
                  <a:moveTo>
                    <a:pt x="20618" y="5454"/>
                  </a:moveTo>
                  <a:lnTo>
                    <a:pt x="18678" y="5454"/>
                  </a:lnTo>
                  <a:lnTo>
                    <a:pt x="18081" y="3203"/>
                  </a:lnTo>
                  <a:cubicBezTo>
                    <a:pt x="17800" y="2145"/>
                    <a:pt x="16724" y="1518"/>
                    <a:pt x="15676" y="1801"/>
                  </a:cubicBezTo>
                  <a:lnTo>
                    <a:pt x="12671" y="2615"/>
                  </a:lnTo>
                  <a:lnTo>
                    <a:pt x="8644" y="266"/>
                  </a:lnTo>
                  <a:cubicBezTo>
                    <a:pt x="7704" y="-281"/>
                    <a:pt x="6504" y="44"/>
                    <a:pt x="5961" y="992"/>
                  </a:cubicBezTo>
                  <a:lnTo>
                    <a:pt x="3410" y="5454"/>
                  </a:lnTo>
                  <a:lnTo>
                    <a:pt x="982" y="5454"/>
                  </a:lnTo>
                  <a:cubicBezTo>
                    <a:pt x="440" y="5454"/>
                    <a:pt x="0" y="5898"/>
                    <a:pt x="0" y="6445"/>
                  </a:cubicBezTo>
                  <a:lnTo>
                    <a:pt x="0" y="8428"/>
                  </a:lnTo>
                  <a:cubicBezTo>
                    <a:pt x="0" y="8977"/>
                    <a:pt x="440" y="9420"/>
                    <a:pt x="982" y="9420"/>
                  </a:cubicBezTo>
                  <a:lnTo>
                    <a:pt x="1964" y="9420"/>
                  </a:lnTo>
                  <a:lnTo>
                    <a:pt x="1964" y="20327"/>
                  </a:lnTo>
                  <a:cubicBezTo>
                    <a:pt x="1964" y="20875"/>
                    <a:pt x="2403" y="21319"/>
                    <a:pt x="2945" y="21319"/>
                  </a:cubicBezTo>
                  <a:lnTo>
                    <a:pt x="18655" y="21319"/>
                  </a:lnTo>
                  <a:cubicBezTo>
                    <a:pt x="19197" y="21319"/>
                    <a:pt x="19636" y="20875"/>
                    <a:pt x="19636" y="20327"/>
                  </a:cubicBezTo>
                  <a:lnTo>
                    <a:pt x="19636" y="9420"/>
                  </a:lnTo>
                  <a:lnTo>
                    <a:pt x="20618" y="9420"/>
                  </a:lnTo>
                  <a:cubicBezTo>
                    <a:pt x="21160" y="9420"/>
                    <a:pt x="21600" y="8977"/>
                    <a:pt x="21600" y="8428"/>
                  </a:cubicBezTo>
                  <a:lnTo>
                    <a:pt x="21600" y="6445"/>
                  </a:lnTo>
                  <a:cubicBezTo>
                    <a:pt x="21600" y="5898"/>
                    <a:pt x="21160" y="5454"/>
                    <a:pt x="20618" y="5454"/>
                  </a:cubicBezTo>
                  <a:moveTo>
                    <a:pt x="7855" y="12395"/>
                  </a:moveTo>
                  <a:lnTo>
                    <a:pt x="13745" y="12395"/>
                  </a:lnTo>
                  <a:lnTo>
                    <a:pt x="13745" y="13386"/>
                  </a:lnTo>
                  <a:lnTo>
                    <a:pt x="7855" y="13386"/>
                  </a:lnTo>
                  <a:cubicBezTo>
                    <a:pt x="7855" y="13386"/>
                    <a:pt x="7855" y="12395"/>
                    <a:pt x="7855" y="12395"/>
                  </a:cubicBezTo>
                  <a:close/>
                  <a:moveTo>
                    <a:pt x="7855" y="14378"/>
                  </a:moveTo>
                  <a:lnTo>
                    <a:pt x="13745" y="14378"/>
                  </a:lnTo>
                  <a:cubicBezTo>
                    <a:pt x="14288" y="14378"/>
                    <a:pt x="14727" y="13934"/>
                    <a:pt x="14727" y="13386"/>
                  </a:cubicBezTo>
                  <a:lnTo>
                    <a:pt x="14727" y="12395"/>
                  </a:lnTo>
                  <a:cubicBezTo>
                    <a:pt x="14727" y="11847"/>
                    <a:pt x="14288" y="11403"/>
                    <a:pt x="13745" y="11403"/>
                  </a:cubicBezTo>
                  <a:lnTo>
                    <a:pt x="7855" y="11403"/>
                  </a:lnTo>
                  <a:cubicBezTo>
                    <a:pt x="7312" y="11403"/>
                    <a:pt x="6873" y="11847"/>
                    <a:pt x="6873" y="12395"/>
                  </a:cubicBezTo>
                  <a:lnTo>
                    <a:pt x="6873" y="13386"/>
                  </a:lnTo>
                  <a:cubicBezTo>
                    <a:pt x="6873" y="13934"/>
                    <a:pt x="7312" y="14378"/>
                    <a:pt x="7855" y="14378"/>
                  </a:cubicBezTo>
                </a:path>
              </a:pathLst>
            </a:cu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</p:grpSp>
      <p:grpSp>
        <p:nvGrpSpPr>
          <p:cNvPr id="1788" name="Group 8"/>
          <p:cNvGrpSpPr/>
          <p:nvPr/>
        </p:nvGrpSpPr>
        <p:grpSpPr>
          <a:xfrm>
            <a:off x="2028823" y="4667761"/>
            <a:ext cx="2392064" cy="859095"/>
            <a:chOff x="0" y="0"/>
            <a:chExt cx="2392062" cy="859093"/>
          </a:xfrm>
        </p:grpSpPr>
        <p:sp>
          <p:nvSpPr>
            <p:cNvPr id="1785" name="TextBox 5"/>
            <p:cNvSpPr/>
            <p:nvPr/>
          </p:nvSpPr>
          <p:spPr>
            <a:xfrm>
              <a:off x="0" y="605790"/>
              <a:ext cx="202353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70000"/>
                </a:lnSpc>
                <a:defRPr sz="1200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t>Логистика</a:t>
              </a:r>
            </a:p>
          </p:txBody>
        </p:sp>
        <p:sp>
          <p:nvSpPr>
            <p:cNvPr id="1786" name="TextBox 14"/>
            <p:cNvSpPr/>
            <p:nvPr/>
          </p:nvSpPr>
          <p:spPr>
            <a:xfrm>
              <a:off x="1" y="859093"/>
              <a:ext cx="239206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20000"/>
                </a:lnSpc>
                <a:defRPr sz="1000">
                  <a:solidFill>
                    <a:srgbClr val="222222">
                      <a:alpha val="80000"/>
                    </a:srgbClr>
                  </a:solidFill>
                </a:defRPr>
              </a:lvl1pPr>
            </a:lstStyle>
            <a:p>
              <a:r>
                <a:t>Быстрый рост площадок не решает проблем с масштабированием. Нужны альтернативы и опыт</a:t>
              </a:r>
            </a:p>
          </p:txBody>
        </p:sp>
        <p:sp>
          <p:nvSpPr>
            <p:cNvPr id="1787" name="Shape 3677"/>
            <p:cNvSpPr/>
            <p:nvPr/>
          </p:nvSpPr>
          <p:spPr>
            <a:xfrm>
              <a:off x="28263" y="0"/>
              <a:ext cx="451877" cy="36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warp dir="in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ntr" presetSubtype="8" fill="hold" grpId="4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22" presetClass="entr" presetSubtype="8" fill="hold" grpId="5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7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4" grpId="1" animBg="1" advAuto="0"/>
      <p:bldP spid="1768" grpId="3" animBg="1" advAuto="0"/>
      <p:bldP spid="1772" grpId="4" animBg="1" advAuto="0"/>
      <p:bldP spid="1776" grpId="7" animBg="1" advAuto="0"/>
      <p:bldP spid="1780" grpId="6" animBg="1" advAuto="0"/>
      <p:bldP spid="1784" grpId="2" animBg="1" advAuto="0"/>
      <p:bldP spid="1788" grpId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9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10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420859" y="6443220"/>
            <a:ext cx="162134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611" name="Rectangle 9"/>
          <p:cNvSpPr/>
          <p:nvPr/>
        </p:nvSpPr>
        <p:spPr>
          <a:xfrm>
            <a:off x="4324350" y="0"/>
            <a:ext cx="1771650" cy="6858000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612" name="Freeform 27"/>
          <p:cNvSpPr/>
          <p:nvPr/>
        </p:nvSpPr>
        <p:spPr>
          <a:xfrm>
            <a:off x="5876457" y="5505451"/>
            <a:ext cx="439085" cy="4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60"/>
                  <a:pt x="16740" y="0"/>
                  <a:pt x="10800" y="0"/>
                </a:cubicBez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lose/>
                <a:moveTo>
                  <a:pt x="1080" y="10800"/>
                </a:moveTo>
                <a:cubicBezTo>
                  <a:pt x="1080" y="5400"/>
                  <a:pt x="5400" y="1080"/>
                  <a:pt x="10800" y="1080"/>
                </a:cubicBezTo>
                <a:cubicBezTo>
                  <a:pt x="16200" y="1080"/>
                  <a:pt x="20520" y="5400"/>
                  <a:pt x="20520" y="10800"/>
                </a:cubicBezTo>
                <a:cubicBezTo>
                  <a:pt x="20520" y="16200"/>
                  <a:pt x="16200" y="20520"/>
                  <a:pt x="10800" y="20520"/>
                </a:cubicBezTo>
                <a:cubicBezTo>
                  <a:pt x="5400" y="20520"/>
                  <a:pt x="1080" y="16200"/>
                  <a:pt x="1080" y="10800"/>
                </a:cubicBezTo>
                <a:close/>
                <a:moveTo>
                  <a:pt x="11205" y="15930"/>
                </a:moveTo>
                <a:cubicBezTo>
                  <a:pt x="14175" y="12825"/>
                  <a:pt x="14175" y="12825"/>
                  <a:pt x="14175" y="12825"/>
                </a:cubicBezTo>
                <a:cubicBezTo>
                  <a:pt x="14445" y="12690"/>
                  <a:pt x="14445" y="12285"/>
                  <a:pt x="14175" y="12015"/>
                </a:cubicBezTo>
                <a:cubicBezTo>
                  <a:pt x="14040" y="11880"/>
                  <a:pt x="13635" y="11880"/>
                  <a:pt x="13500" y="12015"/>
                </a:cubicBezTo>
                <a:cubicBezTo>
                  <a:pt x="11340" y="14175"/>
                  <a:pt x="11340" y="14175"/>
                  <a:pt x="11340" y="14175"/>
                </a:cubicBezTo>
                <a:cubicBezTo>
                  <a:pt x="11340" y="6075"/>
                  <a:pt x="11340" y="6075"/>
                  <a:pt x="11340" y="6075"/>
                </a:cubicBezTo>
                <a:cubicBezTo>
                  <a:pt x="11340" y="5805"/>
                  <a:pt x="11070" y="5535"/>
                  <a:pt x="10800" y="5535"/>
                </a:cubicBezTo>
                <a:cubicBezTo>
                  <a:pt x="10530" y="5535"/>
                  <a:pt x="10260" y="5805"/>
                  <a:pt x="10260" y="6075"/>
                </a:cubicBezTo>
                <a:cubicBezTo>
                  <a:pt x="10260" y="14175"/>
                  <a:pt x="10260" y="14175"/>
                  <a:pt x="10260" y="14175"/>
                </a:cubicBezTo>
                <a:cubicBezTo>
                  <a:pt x="8100" y="12015"/>
                  <a:pt x="8100" y="12015"/>
                  <a:pt x="8100" y="12015"/>
                </a:cubicBezTo>
                <a:cubicBezTo>
                  <a:pt x="7965" y="11880"/>
                  <a:pt x="7560" y="11880"/>
                  <a:pt x="7425" y="12015"/>
                </a:cubicBezTo>
                <a:cubicBezTo>
                  <a:pt x="7155" y="12285"/>
                  <a:pt x="7155" y="12690"/>
                  <a:pt x="7425" y="12825"/>
                </a:cubicBezTo>
                <a:cubicBezTo>
                  <a:pt x="10395" y="15930"/>
                  <a:pt x="10395" y="15930"/>
                  <a:pt x="10395" y="15930"/>
                </a:cubicBezTo>
                <a:cubicBezTo>
                  <a:pt x="10530" y="15930"/>
                  <a:pt x="10665" y="16065"/>
                  <a:pt x="10800" y="16065"/>
                </a:cubicBezTo>
                <a:cubicBezTo>
                  <a:pt x="10935" y="16065"/>
                  <a:pt x="11070" y="15930"/>
                  <a:pt x="11205" y="1593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254000" dist="152400" dir="5400000" rotWithShape="0">
              <a:srgbClr val="000000">
                <a:alpha val="30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pic>
        <p:nvPicPr>
          <p:cNvPr id="1613" name="64912FB4-4CDC-439E-B278-F253315415F1-L0-001.jpeg" descr="64912FB4-4CDC-439E-B278-F253315415F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4" name="Title 7"/>
          <p:cNvSpPr txBox="1">
            <a:spLocks noGrp="1"/>
          </p:cNvSpPr>
          <p:nvPr>
            <p:ph type="title"/>
          </p:nvPr>
        </p:nvSpPr>
        <p:spPr>
          <a:xfrm>
            <a:off x="1634564" y="3139527"/>
            <a:ext cx="9862021" cy="658460"/>
          </a:xfrm>
          <a:prstGeom prst="rect">
            <a:avLst/>
          </a:prstGeom>
        </p:spPr>
        <p:txBody>
          <a:bodyPr/>
          <a:lstStyle>
            <a:lvl1pPr algn="l" defTabSz="365727">
              <a:defRPr sz="4280" spc="-179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Где все?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2" grpId="2" animBg="1" advAuto="0"/>
      <p:bldP spid="1614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420859" y="6443220"/>
            <a:ext cx="162134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617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4162" b="4162"/>
          <a:stretch>
            <a:fillRect/>
          </a:stretch>
        </p:blipFill>
        <p:spPr>
          <a:xfrm>
            <a:off x="1016000" y="0"/>
            <a:ext cx="10729819" cy="6584208"/>
          </a:xfrm>
          <a:prstGeom prst="rect">
            <a:avLst/>
          </a:prstGeom>
        </p:spPr>
      </p:pic>
      <p:sp>
        <p:nvSpPr>
          <p:cNvPr id="1618" name="Straight Connector 6"/>
          <p:cNvSpPr/>
          <p:nvPr/>
        </p:nvSpPr>
        <p:spPr>
          <a:xfrm flipH="1">
            <a:off x="986109" y="5586"/>
            <a:ext cx="1" cy="6858001"/>
          </a:xfrm>
          <a:prstGeom prst="line">
            <a:avLst/>
          </a:prstGeom>
          <a:ln w="6350">
            <a:solidFill>
              <a:srgbClr val="F0F0F0">
                <a:alpha val="20000"/>
              </a:srgbClr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619" name="Title 2"/>
          <p:cNvSpPr txBox="1"/>
          <p:nvPr/>
        </p:nvSpPr>
        <p:spPr>
          <a:xfrm>
            <a:off x="1978657" y="2980886"/>
            <a:ext cx="836422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318">
              <a:lnSpc>
                <a:spcPct val="80000"/>
              </a:lnSpc>
              <a:defRPr sz="4000" spc="-151">
                <a:solidFill>
                  <a:srgbClr val="FFFFFF"/>
                </a:solidFill>
              </a:defRPr>
            </a:lvl1pPr>
          </a:lstStyle>
          <a:p>
            <a:r>
              <a:rPr b="1" dirty="0"/>
              <a:t>Видит ли меня аудитория</a:t>
            </a:r>
            <a:r>
              <a:rPr dirty="0"/>
              <a:t>? </a:t>
            </a:r>
          </a:p>
        </p:txBody>
      </p:sp>
      <p:grpSp>
        <p:nvGrpSpPr>
          <p:cNvPr id="1622" name="Group 2"/>
          <p:cNvGrpSpPr/>
          <p:nvPr/>
        </p:nvGrpSpPr>
        <p:grpSpPr>
          <a:xfrm>
            <a:off x="1978657" y="1132500"/>
            <a:ext cx="914401" cy="1068080"/>
            <a:chOff x="0" y="0"/>
            <a:chExt cx="914400" cy="1068079"/>
          </a:xfrm>
        </p:grpSpPr>
        <p:sp>
          <p:nvSpPr>
            <p:cNvPr id="1620" name="Freeform 16"/>
            <p:cNvSpPr/>
            <p:nvPr/>
          </p:nvSpPr>
          <p:spPr>
            <a:xfrm rot="5400000">
              <a:off x="-76840" y="76840"/>
              <a:ext cx="1068080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18492" y="0"/>
                  </a:lnTo>
                  <a:lnTo>
                    <a:pt x="18492" y="17970"/>
                  </a:lnTo>
                  <a:lnTo>
                    <a:pt x="21600" y="21600"/>
                  </a:lnTo>
                  <a:lnTo>
                    <a:pt x="18492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0" dist="254000" dir="5400000" rotWithShape="0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0F0F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21" name="Shape 3626"/>
            <p:cNvSpPr/>
            <p:nvPr/>
          </p:nvSpPr>
          <p:spPr>
            <a:xfrm>
              <a:off x="235946" y="261082"/>
              <a:ext cx="456990" cy="415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8100"/>
                  </a:moveTo>
                  <a:cubicBezTo>
                    <a:pt x="14896" y="8100"/>
                    <a:pt x="14236" y="8826"/>
                    <a:pt x="14236" y="9720"/>
                  </a:cubicBezTo>
                  <a:cubicBezTo>
                    <a:pt x="14236" y="10615"/>
                    <a:pt x="14896" y="11340"/>
                    <a:pt x="15709" y="11340"/>
                  </a:cubicBezTo>
                  <a:cubicBezTo>
                    <a:pt x="16522" y="11340"/>
                    <a:pt x="17182" y="10615"/>
                    <a:pt x="17182" y="9720"/>
                  </a:cubicBezTo>
                  <a:cubicBezTo>
                    <a:pt x="17182" y="8826"/>
                    <a:pt x="16522" y="8100"/>
                    <a:pt x="15709" y="8100"/>
                  </a:cubicBezTo>
                  <a:moveTo>
                    <a:pt x="10800" y="18360"/>
                  </a:moveTo>
                  <a:cubicBezTo>
                    <a:pt x="9864" y="18360"/>
                    <a:pt x="8922" y="18237"/>
                    <a:pt x="7998" y="17995"/>
                  </a:cubicBezTo>
                  <a:cubicBezTo>
                    <a:pt x="7923" y="17975"/>
                    <a:pt x="7846" y="17965"/>
                    <a:pt x="7770" y="17965"/>
                  </a:cubicBezTo>
                  <a:cubicBezTo>
                    <a:pt x="7646" y="17965"/>
                    <a:pt x="7522" y="17991"/>
                    <a:pt x="7406" y="18043"/>
                  </a:cubicBezTo>
                  <a:lnTo>
                    <a:pt x="3352" y="19826"/>
                  </a:lnTo>
                  <a:lnTo>
                    <a:pt x="4013" y="16735"/>
                  </a:lnTo>
                  <a:cubicBezTo>
                    <a:pt x="4098" y="16339"/>
                    <a:pt x="3972" y="15924"/>
                    <a:pt x="3689" y="15662"/>
                  </a:cubicBezTo>
                  <a:cubicBezTo>
                    <a:pt x="1944" y="14045"/>
                    <a:pt x="982" y="11934"/>
                    <a:pt x="982" y="9720"/>
                  </a:cubicBezTo>
                  <a:cubicBezTo>
                    <a:pt x="982" y="4956"/>
                    <a:pt x="5387" y="1080"/>
                    <a:pt x="10800" y="1080"/>
                  </a:cubicBezTo>
                  <a:cubicBezTo>
                    <a:pt x="16214" y="1080"/>
                    <a:pt x="20618" y="4956"/>
                    <a:pt x="20618" y="9720"/>
                  </a:cubicBezTo>
                  <a:cubicBezTo>
                    <a:pt x="20618" y="14484"/>
                    <a:pt x="16214" y="18360"/>
                    <a:pt x="10800" y="18360"/>
                  </a:cubicBezTo>
                  <a:moveTo>
                    <a:pt x="10800" y="0"/>
                  </a:moveTo>
                  <a:cubicBezTo>
                    <a:pt x="4835" y="0"/>
                    <a:pt x="0" y="4352"/>
                    <a:pt x="0" y="9720"/>
                  </a:cubicBezTo>
                  <a:cubicBezTo>
                    <a:pt x="0" y="12353"/>
                    <a:pt x="1168" y="14738"/>
                    <a:pt x="3057" y="16488"/>
                  </a:cubicBezTo>
                  <a:lnTo>
                    <a:pt x="1964" y="21600"/>
                  </a:lnTo>
                  <a:lnTo>
                    <a:pt x="7770" y="19046"/>
                  </a:lnTo>
                  <a:cubicBezTo>
                    <a:pt x="8732" y="19298"/>
                    <a:pt x="9747" y="19440"/>
                    <a:pt x="10800" y="19440"/>
                  </a:cubicBezTo>
                  <a:cubicBezTo>
                    <a:pt x="16765" y="19440"/>
                    <a:pt x="21600" y="15089"/>
                    <a:pt x="21600" y="9720"/>
                  </a:cubicBezTo>
                  <a:cubicBezTo>
                    <a:pt x="21600" y="4352"/>
                    <a:pt x="16765" y="0"/>
                    <a:pt x="10800" y="0"/>
                  </a:cubicBezTo>
                  <a:moveTo>
                    <a:pt x="10800" y="8100"/>
                  </a:moveTo>
                  <a:cubicBezTo>
                    <a:pt x="9987" y="8100"/>
                    <a:pt x="9327" y="8826"/>
                    <a:pt x="9327" y="9720"/>
                  </a:cubicBezTo>
                  <a:cubicBezTo>
                    <a:pt x="9327" y="10615"/>
                    <a:pt x="9987" y="11340"/>
                    <a:pt x="10800" y="11340"/>
                  </a:cubicBezTo>
                  <a:cubicBezTo>
                    <a:pt x="11613" y="11340"/>
                    <a:pt x="12273" y="10615"/>
                    <a:pt x="12273" y="9720"/>
                  </a:cubicBezTo>
                  <a:cubicBezTo>
                    <a:pt x="12273" y="8826"/>
                    <a:pt x="11613" y="8100"/>
                    <a:pt x="10800" y="8100"/>
                  </a:cubicBezTo>
                  <a:moveTo>
                    <a:pt x="5891" y="8100"/>
                  </a:moveTo>
                  <a:cubicBezTo>
                    <a:pt x="5078" y="8100"/>
                    <a:pt x="4418" y="8826"/>
                    <a:pt x="4418" y="9720"/>
                  </a:cubicBezTo>
                  <a:cubicBezTo>
                    <a:pt x="4418" y="10615"/>
                    <a:pt x="5078" y="11340"/>
                    <a:pt x="5891" y="11340"/>
                  </a:cubicBezTo>
                  <a:cubicBezTo>
                    <a:pt x="6704" y="11340"/>
                    <a:pt x="7364" y="10615"/>
                    <a:pt x="7364" y="9720"/>
                  </a:cubicBezTo>
                  <a:cubicBezTo>
                    <a:pt x="7364" y="8826"/>
                    <a:pt x="6704" y="8100"/>
                    <a:pt x="5891" y="8100"/>
                  </a:cubicBezTo>
                </a:path>
              </a:pathLst>
            </a:custGeom>
            <a:solidFill>
              <a:srgbClr val="F0F0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switc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1" animBg="1" advAuto="0"/>
      <p:bldP spid="1619" grpId="3" animBg="1" advAuto="0"/>
      <p:bldP spid="1622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3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420859" y="6443220"/>
            <a:ext cx="162134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633" name="Rectangle 9"/>
          <p:cNvSpPr/>
          <p:nvPr/>
        </p:nvSpPr>
        <p:spPr>
          <a:xfrm>
            <a:off x="4324350" y="0"/>
            <a:ext cx="1771650" cy="6858000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0F0F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634" name="Freeform 27"/>
          <p:cNvSpPr/>
          <p:nvPr/>
        </p:nvSpPr>
        <p:spPr>
          <a:xfrm>
            <a:off x="5876457" y="5505451"/>
            <a:ext cx="439085" cy="4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60"/>
                  <a:pt x="16740" y="0"/>
                  <a:pt x="10800" y="0"/>
                </a:cubicBez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lose/>
                <a:moveTo>
                  <a:pt x="1080" y="10800"/>
                </a:moveTo>
                <a:cubicBezTo>
                  <a:pt x="1080" y="5400"/>
                  <a:pt x="5400" y="1080"/>
                  <a:pt x="10800" y="1080"/>
                </a:cubicBezTo>
                <a:cubicBezTo>
                  <a:pt x="16200" y="1080"/>
                  <a:pt x="20520" y="5400"/>
                  <a:pt x="20520" y="10800"/>
                </a:cubicBezTo>
                <a:cubicBezTo>
                  <a:pt x="20520" y="16200"/>
                  <a:pt x="16200" y="20520"/>
                  <a:pt x="10800" y="20520"/>
                </a:cubicBezTo>
                <a:cubicBezTo>
                  <a:pt x="5400" y="20520"/>
                  <a:pt x="1080" y="16200"/>
                  <a:pt x="1080" y="10800"/>
                </a:cubicBezTo>
                <a:close/>
                <a:moveTo>
                  <a:pt x="11205" y="15930"/>
                </a:moveTo>
                <a:cubicBezTo>
                  <a:pt x="14175" y="12825"/>
                  <a:pt x="14175" y="12825"/>
                  <a:pt x="14175" y="12825"/>
                </a:cubicBezTo>
                <a:cubicBezTo>
                  <a:pt x="14445" y="12690"/>
                  <a:pt x="14445" y="12285"/>
                  <a:pt x="14175" y="12015"/>
                </a:cubicBezTo>
                <a:cubicBezTo>
                  <a:pt x="14040" y="11880"/>
                  <a:pt x="13635" y="11880"/>
                  <a:pt x="13500" y="12015"/>
                </a:cubicBezTo>
                <a:cubicBezTo>
                  <a:pt x="11340" y="14175"/>
                  <a:pt x="11340" y="14175"/>
                  <a:pt x="11340" y="14175"/>
                </a:cubicBezTo>
                <a:cubicBezTo>
                  <a:pt x="11340" y="6075"/>
                  <a:pt x="11340" y="6075"/>
                  <a:pt x="11340" y="6075"/>
                </a:cubicBezTo>
                <a:cubicBezTo>
                  <a:pt x="11340" y="5805"/>
                  <a:pt x="11070" y="5535"/>
                  <a:pt x="10800" y="5535"/>
                </a:cubicBezTo>
                <a:cubicBezTo>
                  <a:pt x="10530" y="5535"/>
                  <a:pt x="10260" y="5805"/>
                  <a:pt x="10260" y="6075"/>
                </a:cubicBezTo>
                <a:cubicBezTo>
                  <a:pt x="10260" y="14175"/>
                  <a:pt x="10260" y="14175"/>
                  <a:pt x="10260" y="14175"/>
                </a:cubicBezTo>
                <a:cubicBezTo>
                  <a:pt x="8100" y="12015"/>
                  <a:pt x="8100" y="12015"/>
                  <a:pt x="8100" y="12015"/>
                </a:cubicBezTo>
                <a:cubicBezTo>
                  <a:pt x="7965" y="11880"/>
                  <a:pt x="7560" y="11880"/>
                  <a:pt x="7425" y="12015"/>
                </a:cubicBezTo>
                <a:cubicBezTo>
                  <a:pt x="7155" y="12285"/>
                  <a:pt x="7155" y="12690"/>
                  <a:pt x="7425" y="12825"/>
                </a:cubicBezTo>
                <a:cubicBezTo>
                  <a:pt x="10395" y="15930"/>
                  <a:pt x="10395" y="15930"/>
                  <a:pt x="10395" y="15930"/>
                </a:cubicBezTo>
                <a:cubicBezTo>
                  <a:pt x="10530" y="15930"/>
                  <a:pt x="10665" y="16065"/>
                  <a:pt x="10800" y="16065"/>
                </a:cubicBezTo>
                <a:cubicBezTo>
                  <a:pt x="10935" y="16065"/>
                  <a:pt x="11070" y="15930"/>
                  <a:pt x="11205" y="1593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254000" dist="152400" dir="5400000" rotWithShape="0">
              <a:srgbClr val="000000">
                <a:alpha val="30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pic>
        <p:nvPicPr>
          <p:cNvPr id="1635" name="FA3D6314-DF14-42D9-9994-014BF6796852-L0-001.jpeg" descr="FA3D6314-DF14-42D9-9994-014BF679685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4450" y="-1"/>
            <a:ext cx="103031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6" name="Title 7"/>
          <p:cNvSpPr txBox="1">
            <a:spLocks noGrp="1"/>
          </p:cNvSpPr>
          <p:nvPr>
            <p:ph type="title"/>
          </p:nvPr>
        </p:nvSpPr>
        <p:spPr>
          <a:xfrm>
            <a:off x="1164989" y="3139527"/>
            <a:ext cx="9862022" cy="658460"/>
          </a:xfrm>
          <a:prstGeom prst="rect">
            <a:avLst/>
          </a:prstGeom>
        </p:spPr>
        <p:txBody>
          <a:bodyPr/>
          <a:lstStyle>
            <a:lvl1pPr algn="l" defTabSz="365727">
              <a:defRPr sz="4280" spc="-179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Конечно видит!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switc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4" grpId="2" animBg="1" advAuto="0"/>
      <p:bldP spid="163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Placeholder 7" descr="Picture Placeholder 7"/>
          <p:cNvPicPr>
            <a:picLocks noChangeAspect="1"/>
          </p:cNvPicPr>
          <p:nvPr/>
        </p:nvPicPr>
        <p:blipFill>
          <a:blip r:embed="rId2">
            <a:extLst/>
          </a:blip>
          <a:srcRect t="23" b="22"/>
          <a:stretch>
            <a:fillRect/>
          </a:stretch>
        </p:blipFill>
        <p:spPr>
          <a:xfrm>
            <a:off x="5808550" y="2151340"/>
            <a:ext cx="1704424" cy="3688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cubicBezTo>
                  <a:pt x="1048" y="0"/>
                  <a:pt x="0" y="484"/>
                  <a:pt x="0" y="1081"/>
                </a:cubicBezTo>
                <a:lnTo>
                  <a:pt x="0" y="20519"/>
                </a:lnTo>
                <a:cubicBezTo>
                  <a:pt x="0" y="21116"/>
                  <a:pt x="1048" y="21600"/>
                  <a:pt x="2339" y="21600"/>
                </a:cubicBezTo>
                <a:lnTo>
                  <a:pt x="19261" y="21600"/>
                </a:lnTo>
                <a:cubicBezTo>
                  <a:pt x="20552" y="21600"/>
                  <a:pt x="21600" y="21116"/>
                  <a:pt x="21600" y="20519"/>
                </a:cubicBezTo>
                <a:lnTo>
                  <a:pt x="21600" y="1081"/>
                </a:lnTo>
                <a:cubicBezTo>
                  <a:pt x="21600" y="484"/>
                  <a:pt x="20552" y="0"/>
                  <a:pt x="19261" y="0"/>
                </a:cubicBezTo>
                <a:lnTo>
                  <a:pt x="233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39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420859" y="6443220"/>
            <a:ext cx="162134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640" name="Title 33"/>
          <p:cNvSpPr txBox="1">
            <a:spLocks noGrp="1"/>
          </p:cNvSpPr>
          <p:nvPr>
            <p:ph type="title"/>
          </p:nvPr>
        </p:nvSpPr>
        <p:spPr>
          <a:xfrm>
            <a:off x="1944976" y="249456"/>
            <a:ext cx="9152698" cy="710649"/>
          </a:xfrm>
          <a:prstGeom prst="rect">
            <a:avLst/>
          </a:prstGeom>
        </p:spPr>
        <p:txBody>
          <a:bodyPr/>
          <a:lstStyle/>
          <a:p>
            <a:r>
              <a:rPr strike="sngStrike"/>
              <a:t>Товарный </a:t>
            </a:r>
            <a:r>
              <a:t>Аудиторный </a:t>
            </a:r>
            <a:r>
              <a:rPr>
                <a:solidFill>
                  <a:schemeClr val="accent1"/>
                </a:solidFill>
              </a:rPr>
              <a:t>Ланшафт</a:t>
            </a:r>
          </a:p>
        </p:txBody>
      </p:sp>
      <p:pic>
        <p:nvPicPr>
          <p:cNvPr id="1641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6600" y="2042973"/>
            <a:ext cx="1951631" cy="3903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2" name="Picture Placeholder 1" descr="Picture Placeholder 1"/>
          <p:cNvPicPr>
            <a:picLocks noChangeAspect="1"/>
          </p:cNvPicPr>
          <p:nvPr/>
        </p:nvPicPr>
        <p:blipFill>
          <a:blip r:embed="rId4">
            <a:extLst/>
          </a:blip>
          <a:srcRect t="23" b="22"/>
          <a:stretch>
            <a:fillRect/>
          </a:stretch>
        </p:blipFill>
        <p:spPr>
          <a:xfrm>
            <a:off x="3856918" y="2151339"/>
            <a:ext cx="1704425" cy="3688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" y="0"/>
                </a:moveTo>
                <a:cubicBezTo>
                  <a:pt x="988" y="0"/>
                  <a:pt x="0" y="456"/>
                  <a:pt x="0" y="1011"/>
                </a:cubicBezTo>
                <a:cubicBezTo>
                  <a:pt x="0" y="20604"/>
                  <a:pt x="0" y="20605"/>
                  <a:pt x="0" y="20605"/>
                </a:cubicBezTo>
                <a:cubicBezTo>
                  <a:pt x="0" y="21160"/>
                  <a:pt x="988" y="21600"/>
                  <a:pt x="2152" y="21600"/>
                </a:cubicBezTo>
                <a:cubicBezTo>
                  <a:pt x="19445" y="21600"/>
                  <a:pt x="19448" y="21600"/>
                  <a:pt x="19448" y="21600"/>
                </a:cubicBezTo>
                <a:cubicBezTo>
                  <a:pt x="20612" y="21600"/>
                  <a:pt x="21600" y="21160"/>
                  <a:pt x="21600" y="20605"/>
                </a:cubicBezTo>
                <a:cubicBezTo>
                  <a:pt x="21600" y="1012"/>
                  <a:pt x="21600" y="1011"/>
                  <a:pt x="21600" y="1011"/>
                </a:cubicBezTo>
                <a:cubicBezTo>
                  <a:pt x="21600" y="456"/>
                  <a:pt x="20612" y="0"/>
                  <a:pt x="19448" y="0"/>
                </a:cubicBezTo>
                <a:cubicBezTo>
                  <a:pt x="17118" y="0"/>
                  <a:pt x="17114" y="0"/>
                  <a:pt x="17114" y="0"/>
                </a:cubicBezTo>
                <a:cubicBezTo>
                  <a:pt x="16973" y="0"/>
                  <a:pt x="16832" y="65"/>
                  <a:pt x="16832" y="146"/>
                </a:cubicBezTo>
                <a:cubicBezTo>
                  <a:pt x="16832" y="244"/>
                  <a:pt x="16832" y="244"/>
                  <a:pt x="16832" y="244"/>
                </a:cubicBezTo>
                <a:cubicBezTo>
                  <a:pt x="16832" y="440"/>
                  <a:pt x="16482" y="799"/>
                  <a:pt x="15635" y="799"/>
                </a:cubicBezTo>
                <a:cubicBezTo>
                  <a:pt x="14789" y="799"/>
                  <a:pt x="6529" y="799"/>
                  <a:pt x="6035" y="799"/>
                </a:cubicBezTo>
                <a:cubicBezTo>
                  <a:pt x="5082" y="799"/>
                  <a:pt x="4798" y="423"/>
                  <a:pt x="4798" y="260"/>
                </a:cubicBezTo>
                <a:cubicBezTo>
                  <a:pt x="4798" y="146"/>
                  <a:pt x="4798" y="146"/>
                  <a:pt x="4798" y="146"/>
                </a:cubicBezTo>
                <a:cubicBezTo>
                  <a:pt x="4798" y="65"/>
                  <a:pt x="4657" y="0"/>
                  <a:pt x="4516" y="0"/>
                </a:cubicBezTo>
                <a:cubicBezTo>
                  <a:pt x="2152" y="0"/>
                  <a:pt x="2152" y="0"/>
                  <a:pt x="2152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12700" dir="5400000" rotWithShape="0">
              <a:srgbClr val="000000">
                <a:alpha val="10000"/>
              </a:srgbClr>
            </a:outerShdw>
          </a:effectLst>
        </p:spPr>
      </p:pic>
      <p:pic>
        <p:nvPicPr>
          <p:cNvPr id="1643" name="Picture Placeholder 9" descr="Picture Placeholder 9"/>
          <p:cNvPicPr>
            <a:picLocks noChangeAspect="1"/>
          </p:cNvPicPr>
          <p:nvPr/>
        </p:nvPicPr>
        <p:blipFill>
          <a:blip r:embed="rId5">
            <a:extLst/>
          </a:blip>
          <a:srcRect t="23" b="22"/>
          <a:stretch>
            <a:fillRect/>
          </a:stretch>
        </p:blipFill>
        <p:spPr>
          <a:xfrm>
            <a:off x="9586552" y="2151339"/>
            <a:ext cx="1704425" cy="3688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" y="0"/>
                </a:moveTo>
                <a:cubicBezTo>
                  <a:pt x="988" y="0"/>
                  <a:pt x="0" y="456"/>
                  <a:pt x="0" y="1011"/>
                </a:cubicBezTo>
                <a:cubicBezTo>
                  <a:pt x="0" y="20604"/>
                  <a:pt x="0" y="20605"/>
                  <a:pt x="0" y="20605"/>
                </a:cubicBezTo>
                <a:cubicBezTo>
                  <a:pt x="0" y="21160"/>
                  <a:pt x="988" y="21600"/>
                  <a:pt x="2152" y="21600"/>
                </a:cubicBezTo>
                <a:cubicBezTo>
                  <a:pt x="19445" y="21600"/>
                  <a:pt x="19448" y="21600"/>
                  <a:pt x="19448" y="21600"/>
                </a:cubicBezTo>
                <a:cubicBezTo>
                  <a:pt x="20612" y="21600"/>
                  <a:pt x="21600" y="21160"/>
                  <a:pt x="21600" y="20605"/>
                </a:cubicBezTo>
                <a:cubicBezTo>
                  <a:pt x="21600" y="1012"/>
                  <a:pt x="21600" y="1011"/>
                  <a:pt x="21600" y="1011"/>
                </a:cubicBezTo>
                <a:cubicBezTo>
                  <a:pt x="21600" y="456"/>
                  <a:pt x="20612" y="0"/>
                  <a:pt x="19448" y="0"/>
                </a:cubicBezTo>
                <a:cubicBezTo>
                  <a:pt x="17118" y="0"/>
                  <a:pt x="17114" y="0"/>
                  <a:pt x="17114" y="0"/>
                </a:cubicBezTo>
                <a:cubicBezTo>
                  <a:pt x="16973" y="0"/>
                  <a:pt x="16832" y="65"/>
                  <a:pt x="16832" y="146"/>
                </a:cubicBezTo>
                <a:cubicBezTo>
                  <a:pt x="16832" y="244"/>
                  <a:pt x="16832" y="244"/>
                  <a:pt x="16832" y="244"/>
                </a:cubicBezTo>
                <a:cubicBezTo>
                  <a:pt x="16832" y="440"/>
                  <a:pt x="16482" y="799"/>
                  <a:pt x="15635" y="799"/>
                </a:cubicBezTo>
                <a:cubicBezTo>
                  <a:pt x="14789" y="799"/>
                  <a:pt x="6529" y="799"/>
                  <a:pt x="6035" y="799"/>
                </a:cubicBezTo>
                <a:cubicBezTo>
                  <a:pt x="5082" y="799"/>
                  <a:pt x="4798" y="423"/>
                  <a:pt x="4798" y="260"/>
                </a:cubicBezTo>
                <a:cubicBezTo>
                  <a:pt x="4798" y="146"/>
                  <a:pt x="4798" y="146"/>
                  <a:pt x="4798" y="146"/>
                </a:cubicBezTo>
                <a:cubicBezTo>
                  <a:pt x="4798" y="65"/>
                  <a:pt x="4657" y="0"/>
                  <a:pt x="4516" y="0"/>
                </a:cubicBezTo>
                <a:cubicBezTo>
                  <a:pt x="2152" y="0"/>
                  <a:pt x="2152" y="0"/>
                  <a:pt x="2152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12700" dir="5400000" rotWithShape="0">
              <a:srgbClr val="000000">
                <a:alpha val="10000"/>
              </a:srgbClr>
            </a:outerShdw>
          </a:effectLst>
        </p:spPr>
      </p:pic>
      <p:pic>
        <p:nvPicPr>
          <p:cNvPr id="1644" name="Picture Placeholder 13" descr="Picture Placeholder 13"/>
          <p:cNvPicPr>
            <a:picLocks noChangeAspect="1"/>
          </p:cNvPicPr>
          <p:nvPr/>
        </p:nvPicPr>
        <p:blipFill>
          <a:blip r:embed="rId6">
            <a:extLst/>
          </a:blip>
          <a:srcRect t="23" b="22"/>
          <a:stretch>
            <a:fillRect/>
          </a:stretch>
        </p:blipFill>
        <p:spPr>
          <a:xfrm>
            <a:off x="7760179" y="2151339"/>
            <a:ext cx="1704425" cy="3688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" y="0"/>
                </a:moveTo>
                <a:cubicBezTo>
                  <a:pt x="988" y="0"/>
                  <a:pt x="0" y="456"/>
                  <a:pt x="0" y="1011"/>
                </a:cubicBezTo>
                <a:cubicBezTo>
                  <a:pt x="0" y="20604"/>
                  <a:pt x="0" y="20605"/>
                  <a:pt x="0" y="20605"/>
                </a:cubicBezTo>
                <a:cubicBezTo>
                  <a:pt x="0" y="21160"/>
                  <a:pt x="988" y="21600"/>
                  <a:pt x="2152" y="21600"/>
                </a:cubicBezTo>
                <a:cubicBezTo>
                  <a:pt x="19445" y="21600"/>
                  <a:pt x="19448" y="21600"/>
                  <a:pt x="19448" y="21600"/>
                </a:cubicBezTo>
                <a:cubicBezTo>
                  <a:pt x="20612" y="21600"/>
                  <a:pt x="21600" y="21160"/>
                  <a:pt x="21600" y="20605"/>
                </a:cubicBezTo>
                <a:cubicBezTo>
                  <a:pt x="21600" y="1012"/>
                  <a:pt x="21600" y="1011"/>
                  <a:pt x="21600" y="1011"/>
                </a:cubicBezTo>
                <a:cubicBezTo>
                  <a:pt x="21600" y="456"/>
                  <a:pt x="20612" y="0"/>
                  <a:pt x="19448" y="0"/>
                </a:cubicBezTo>
                <a:cubicBezTo>
                  <a:pt x="17118" y="0"/>
                  <a:pt x="17114" y="0"/>
                  <a:pt x="17114" y="0"/>
                </a:cubicBezTo>
                <a:cubicBezTo>
                  <a:pt x="16973" y="0"/>
                  <a:pt x="16832" y="65"/>
                  <a:pt x="16832" y="146"/>
                </a:cubicBezTo>
                <a:cubicBezTo>
                  <a:pt x="16832" y="244"/>
                  <a:pt x="16832" y="244"/>
                  <a:pt x="16832" y="244"/>
                </a:cubicBezTo>
                <a:cubicBezTo>
                  <a:pt x="16832" y="440"/>
                  <a:pt x="16482" y="799"/>
                  <a:pt x="15635" y="799"/>
                </a:cubicBezTo>
                <a:cubicBezTo>
                  <a:pt x="14789" y="799"/>
                  <a:pt x="6529" y="799"/>
                  <a:pt x="6035" y="799"/>
                </a:cubicBezTo>
                <a:cubicBezTo>
                  <a:pt x="5082" y="799"/>
                  <a:pt x="4798" y="423"/>
                  <a:pt x="4798" y="260"/>
                </a:cubicBezTo>
                <a:cubicBezTo>
                  <a:pt x="4798" y="146"/>
                  <a:pt x="4798" y="146"/>
                  <a:pt x="4798" y="146"/>
                </a:cubicBezTo>
                <a:cubicBezTo>
                  <a:pt x="4798" y="65"/>
                  <a:pt x="4657" y="0"/>
                  <a:pt x="4516" y="0"/>
                </a:cubicBezTo>
                <a:cubicBezTo>
                  <a:pt x="2152" y="0"/>
                  <a:pt x="2152" y="0"/>
                  <a:pt x="2152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12700" dir="5400000" rotWithShape="0">
              <a:srgbClr val="000000">
                <a:alpha val="10000"/>
              </a:srgbClr>
            </a:outerShdw>
          </a:effectLst>
        </p:spPr>
      </p:pic>
      <p:pic>
        <p:nvPicPr>
          <p:cNvPr id="1646" name="Picture Placeholder 16" descr="Picture Placeholder 16"/>
          <p:cNvPicPr>
            <a:picLocks noChangeAspect="1"/>
          </p:cNvPicPr>
          <p:nvPr/>
        </p:nvPicPr>
        <p:blipFill>
          <a:blip r:embed="rId7">
            <a:extLst/>
          </a:blip>
          <a:srcRect t="23" b="22"/>
          <a:stretch>
            <a:fillRect/>
          </a:stretch>
        </p:blipFill>
        <p:spPr>
          <a:xfrm>
            <a:off x="2027238" y="2151339"/>
            <a:ext cx="1704425" cy="3688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" y="0"/>
                </a:moveTo>
                <a:cubicBezTo>
                  <a:pt x="988" y="0"/>
                  <a:pt x="0" y="456"/>
                  <a:pt x="0" y="1011"/>
                </a:cubicBezTo>
                <a:cubicBezTo>
                  <a:pt x="0" y="20604"/>
                  <a:pt x="0" y="20605"/>
                  <a:pt x="0" y="20605"/>
                </a:cubicBezTo>
                <a:cubicBezTo>
                  <a:pt x="0" y="21160"/>
                  <a:pt x="988" y="21600"/>
                  <a:pt x="2152" y="21600"/>
                </a:cubicBezTo>
                <a:cubicBezTo>
                  <a:pt x="19445" y="21600"/>
                  <a:pt x="19448" y="21600"/>
                  <a:pt x="19448" y="21600"/>
                </a:cubicBezTo>
                <a:cubicBezTo>
                  <a:pt x="20612" y="21600"/>
                  <a:pt x="21600" y="21160"/>
                  <a:pt x="21600" y="20605"/>
                </a:cubicBezTo>
                <a:cubicBezTo>
                  <a:pt x="21600" y="1012"/>
                  <a:pt x="21600" y="1011"/>
                  <a:pt x="21600" y="1011"/>
                </a:cubicBezTo>
                <a:cubicBezTo>
                  <a:pt x="21600" y="456"/>
                  <a:pt x="20612" y="0"/>
                  <a:pt x="19448" y="0"/>
                </a:cubicBezTo>
                <a:cubicBezTo>
                  <a:pt x="17118" y="0"/>
                  <a:pt x="17114" y="0"/>
                  <a:pt x="17114" y="0"/>
                </a:cubicBezTo>
                <a:cubicBezTo>
                  <a:pt x="16973" y="0"/>
                  <a:pt x="16832" y="65"/>
                  <a:pt x="16832" y="146"/>
                </a:cubicBezTo>
                <a:cubicBezTo>
                  <a:pt x="16832" y="244"/>
                  <a:pt x="16832" y="244"/>
                  <a:pt x="16832" y="244"/>
                </a:cubicBezTo>
                <a:cubicBezTo>
                  <a:pt x="16832" y="440"/>
                  <a:pt x="16482" y="799"/>
                  <a:pt x="15635" y="799"/>
                </a:cubicBezTo>
                <a:cubicBezTo>
                  <a:pt x="14789" y="799"/>
                  <a:pt x="6529" y="799"/>
                  <a:pt x="6035" y="799"/>
                </a:cubicBezTo>
                <a:cubicBezTo>
                  <a:pt x="5082" y="799"/>
                  <a:pt x="4798" y="423"/>
                  <a:pt x="4798" y="260"/>
                </a:cubicBezTo>
                <a:cubicBezTo>
                  <a:pt x="4798" y="146"/>
                  <a:pt x="4798" y="146"/>
                  <a:pt x="4798" y="146"/>
                </a:cubicBezTo>
                <a:cubicBezTo>
                  <a:pt x="4798" y="65"/>
                  <a:pt x="4657" y="0"/>
                  <a:pt x="4516" y="0"/>
                </a:cubicBezTo>
                <a:cubicBezTo>
                  <a:pt x="2152" y="0"/>
                  <a:pt x="2152" y="0"/>
                  <a:pt x="2152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12700" dir="5400000" rotWithShape="0">
              <a:srgbClr val="000000">
                <a:alpha val="10000"/>
              </a:srgbClr>
            </a:outerShdw>
          </a:effectLst>
        </p:spPr>
      </p:pic>
      <p:grpSp>
        <p:nvGrpSpPr>
          <p:cNvPr id="1656" name="Group 2"/>
          <p:cNvGrpSpPr/>
          <p:nvPr/>
        </p:nvGrpSpPr>
        <p:grpSpPr>
          <a:xfrm>
            <a:off x="1032509" y="1253175"/>
            <a:ext cx="10547693" cy="961849"/>
            <a:chOff x="0" y="0"/>
            <a:chExt cx="10547691" cy="961848"/>
          </a:xfrm>
        </p:grpSpPr>
        <p:sp>
          <p:nvSpPr>
            <p:cNvPr id="1647" name="Rounded Rectangle 9"/>
            <p:cNvSpPr/>
            <p:nvPr/>
          </p:nvSpPr>
          <p:spPr>
            <a:xfrm>
              <a:off x="0" y="0"/>
              <a:ext cx="10547692" cy="600405"/>
            </a:xfrm>
            <a:prstGeom prst="roundRect">
              <a:avLst>
                <a:gd name="adj" fmla="val 0"/>
              </a:avLst>
            </a:prstGeom>
            <a:solidFill>
              <a:srgbClr val="FEFFFF"/>
            </a:solidFill>
            <a:ln w="12700" cap="flat">
              <a:noFill/>
              <a:miter lim="400000"/>
            </a:ln>
            <a:effectLst>
              <a:outerShdw blurRad="762000" dist="254000" dir="5400000" rotWithShape="0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0F0F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48" name="Straight Connector 14"/>
            <p:cNvSpPr/>
            <p:nvPr/>
          </p:nvSpPr>
          <p:spPr>
            <a:xfrm>
              <a:off x="2768992" y="66958"/>
              <a:ext cx="1" cy="70170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49" name="Straight Connector 17"/>
            <p:cNvSpPr/>
            <p:nvPr/>
          </p:nvSpPr>
          <p:spPr>
            <a:xfrm>
              <a:off x="1415" y="14980"/>
              <a:ext cx="10546277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50" name="Straight Connector 14"/>
            <p:cNvSpPr/>
            <p:nvPr/>
          </p:nvSpPr>
          <p:spPr>
            <a:xfrm>
              <a:off x="27689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51" name="Straight Connector 14"/>
            <p:cNvSpPr/>
            <p:nvPr/>
          </p:nvSpPr>
          <p:spPr>
            <a:xfrm flipH="1">
              <a:off x="9147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52" name="Straight Connector 14"/>
            <p:cNvSpPr/>
            <p:nvPr/>
          </p:nvSpPr>
          <p:spPr>
            <a:xfrm>
              <a:off x="45977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53" name="Straight Connector 14"/>
            <p:cNvSpPr/>
            <p:nvPr/>
          </p:nvSpPr>
          <p:spPr>
            <a:xfrm>
              <a:off x="66424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54" name="Straight Connector 14"/>
            <p:cNvSpPr/>
            <p:nvPr/>
          </p:nvSpPr>
          <p:spPr>
            <a:xfrm>
              <a:off x="84966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55" name="Straight Connector 14"/>
            <p:cNvSpPr/>
            <p:nvPr/>
          </p:nvSpPr>
          <p:spPr>
            <a:xfrm>
              <a:off x="103127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</p:grpSp>
      <p:sp>
        <p:nvSpPr>
          <p:cNvPr id="1657" name="TextBox 29"/>
          <p:cNvSpPr txBox="1"/>
          <p:nvPr/>
        </p:nvSpPr>
        <p:spPr>
          <a:xfrm>
            <a:off x="1002346" y="1271094"/>
            <a:ext cx="94935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t>GMV’1H20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t>Млрд. </a:t>
            </a:r>
          </a:p>
        </p:txBody>
      </p:sp>
      <p:sp>
        <p:nvSpPr>
          <p:cNvPr id="1658" name="TextBox 29"/>
          <p:cNvSpPr txBox="1"/>
          <p:nvPr/>
        </p:nvSpPr>
        <p:spPr>
          <a:xfrm>
            <a:off x="2667758" y="1427618"/>
            <a:ext cx="423538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t>77,4</a:t>
            </a:r>
          </a:p>
        </p:txBody>
      </p:sp>
      <p:sp>
        <p:nvSpPr>
          <p:cNvPr id="1659" name="TextBox 29"/>
          <p:cNvSpPr txBox="1"/>
          <p:nvPr/>
        </p:nvSpPr>
        <p:spPr>
          <a:xfrm>
            <a:off x="4497439" y="1427618"/>
            <a:ext cx="423538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t>188</a:t>
            </a:r>
          </a:p>
        </p:txBody>
      </p:sp>
      <p:sp>
        <p:nvSpPr>
          <p:cNvPr id="1660" name="TextBox 29"/>
          <p:cNvSpPr txBox="1"/>
          <p:nvPr/>
        </p:nvSpPr>
        <p:spPr>
          <a:xfrm>
            <a:off x="6468210" y="1427618"/>
            <a:ext cx="38841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t>~20</a:t>
            </a:r>
          </a:p>
        </p:txBody>
      </p:sp>
      <p:sp>
        <p:nvSpPr>
          <p:cNvPr id="1661" name="TextBox 29"/>
          <p:cNvSpPr txBox="1"/>
          <p:nvPr/>
        </p:nvSpPr>
        <p:spPr>
          <a:xfrm>
            <a:off x="8403853" y="1427618"/>
            <a:ext cx="38841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t>~ 5</a:t>
            </a:r>
          </a:p>
        </p:txBody>
      </p:sp>
      <p:sp>
        <p:nvSpPr>
          <p:cNvPr id="1662" name="TextBox 29"/>
          <p:cNvSpPr txBox="1"/>
          <p:nvPr/>
        </p:nvSpPr>
        <p:spPr>
          <a:xfrm>
            <a:off x="10155735" y="1427618"/>
            <a:ext cx="523329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t>~20*</a:t>
            </a:r>
          </a:p>
        </p:txBody>
      </p:sp>
      <p:grpSp>
        <p:nvGrpSpPr>
          <p:cNvPr id="1672" name="Group 2"/>
          <p:cNvGrpSpPr/>
          <p:nvPr/>
        </p:nvGrpSpPr>
        <p:grpSpPr>
          <a:xfrm>
            <a:off x="1032509" y="6077865"/>
            <a:ext cx="10547693" cy="961850"/>
            <a:chOff x="0" y="0"/>
            <a:chExt cx="10547691" cy="961848"/>
          </a:xfrm>
        </p:grpSpPr>
        <p:sp>
          <p:nvSpPr>
            <p:cNvPr id="1663" name="Rounded Rectangle 9"/>
            <p:cNvSpPr/>
            <p:nvPr/>
          </p:nvSpPr>
          <p:spPr>
            <a:xfrm>
              <a:off x="0" y="0"/>
              <a:ext cx="10547692" cy="600405"/>
            </a:xfrm>
            <a:prstGeom prst="roundRect">
              <a:avLst>
                <a:gd name="adj" fmla="val 0"/>
              </a:avLst>
            </a:prstGeom>
            <a:solidFill>
              <a:srgbClr val="FEFFFF"/>
            </a:solidFill>
            <a:ln w="12700" cap="flat">
              <a:noFill/>
              <a:miter lim="400000"/>
            </a:ln>
            <a:effectLst>
              <a:outerShdw blurRad="762000" dist="254000" dir="5400000" rotWithShape="0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0F0F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64" name="Straight Connector 14"/>
            <p:cNvSpPr/>
            <p:nvPr/>
          </p:nvSpPr>
          <p:spPr>
            <a:xfrm>
              <a:off x="2768992" y="66958"/>
              <a:ext cx="1" cy="70170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65" name="Straight Connector 17"/>
            <p:cNvSpPr/>
            <p:nvPr/>
          </p:nvSpPr>
          <p:spPr>
            <a:xfrm>
              <a:off x="1415" y="14980"/>
              <a:ext cx="10546277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66" name="Straight Connector 14"/>
            <p:cNvSpPr/>
            <p:nvPr/>
          </p:nvSpPr>
          <p:spPr>
            <a:xfrm>
              <a:off x="27689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67" name="Straight Connector 14"/>
            <p:cNvSpPr/>
            <p:nvPr/>
          </p:nvSpPr>
          <p:spPr>
            <a:xfrm flipH="1">
              <a:off x="9147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68" name="Straight Connector 14"/>
            <p:cNvSpPr/>
            <p:nvPr/>
          </p:nvSpPr>
          <p:spPr>
            <a:xfrm>
              <a:off x="45977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69" name="Straight Connector 14"/>
            <p:cNvSpPr/>
            <p:nvPr/>
          </p:nvSpPr>
          <p:spPr>
            <a:xfrm>
              <a:off x="66424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70" name="Straight Connector 14"/>
            <p:cNvSpPr/>
            <p:nvPr/>
          </p:nvSpPr>
          <p:spPr>
            <a:xfrm>
              <a:off x="84966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71" name="Straight Connector 14"/>
            <p:cNvSpPr/>
            <p:nvPr/>
          </p:nvSpPr>
          <p:spPr>
            <a:xfrm>
              <a:off x="10312792" y="16158"/>
              <a:ext cx="1" cy="945691"/>
            </a:xfrm>
            <a:prstGeom prst="line">
              <a:avLst/>
            </a:prstGeom>
            <a:noFill/>
            <a:ln w="6350" cap="flat">
              <a:solidFill>
                <a:srgbClr val="222222">
                  <a:alpha val="2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</p:grpSp>
      <p:sp>
        <p:nvSpPr>
          <p:cNvPr id="1673" name="TextBox 29"/>
          <p:cNvSpPr txBox="1"/>
          <p:nvPr/>
        </p:nvSpPr>
        <p:spPr>
          <a:xfrm>
            <a:off x="1048931" y="6274548"/>
            <a:ext cx="67625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M MAU</a:t>
            </a:r>
          </a:p>
        </p:txBody>
      </p:sp>
      <p:sp>
        <p:nvSpPr>
          <p:cNvPr id="1674" name="TextBox 29"/>
          <p:cNvSpPr txBox="1"/>
          <p:nvPr/>
        </p:nvSpPr>
        <p:spPr>
          <a:xfrm>
            <a:off x="2538681" y="6274548"/>
            <a:ext cx="423538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t>63.7</a:t>
            </a:r>
          </a:p>
        </p:txBody>
      </p:sp>
      <p:sp>
        <p:nvSpPr>
          <p:cNvPr id="1675" name="TextBox 29"/>
          <p:cNvSpPr txBox="1"/>
          <p:nvPr/>
        </p:nvSpPr>
        <p:spPr>
          <a:xfrm>
            <a:off x="4368361" y="6274548"/>
            <a:ext cx="423539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t>132</a:t>
            </a:r>
          </a:p>
        </p:txBody>
      </p:sp>
      <p:sp>
        <p:nvSpPr>
          <p:cNvPr id="1676" name="TextBox 29"/>
          <p:cNvSpPr txBox="1"/>
          <p:nvPr/>
        </p:nvSpPr>
        <p:spPr>
          <a:xfrm>
            <a:off x="6339132" y="6274548"/>
            <a:ext cx="38841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t>19,5</a:t>
            </a:r>
          </a:p>
        </p:txBody>
      </p:sp>
      <p:sp>
        <p:nvSpPr>
          <p:cNvPr id="1677" name="TextBox 29"/>
          <p:cNvSpPr txBox="1"/>
          <p:nvPr/>
        </p:nvSpPr>
        <p:spPr>
          <a:xfrm>
            <a:off x="8274776" y="6274548"/>
            <a:ext cx="38841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t> 5,5</a:t>
            </a:r>
          </a:p>
        </p:txBody>
      </p:sp>
      <p:sp>
        <p:nvSpPr>
          <p:cNvPr id="1678" name="TextBox 29"/>
          <p:cNvSpPr txBox="1"/>
          <p:nvPr/>
        </p:nvSpPr>
        <p:spPr>
          <a:xfrm>
            <a:off x="10115558" y="6274548"/>
            <a:ext cx="492194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t>122*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switc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900"/>
                            </p:stCondLst>
                            <p:childTnLst>
                              <p:par>
                                <p:cTn id="30" presetID="2" presetClass="entr" presetSubtype="4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00"/>
                            </p:stCondLst>
                            <p:childTnLst>
                              <p:par>
                                <p:cTn id="35" presetID="2" presetClass="entr" presetSubtype="4" fill="hold" grpId="7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300"/>
                            </p:stCondLst>
                            <p:childTnLst>
                              <p:par>
                                <p:cTn id="40" presetID="22" presetClass="entr" presetSubtype="8" fill="hold" grpId="9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800"/>
                            </p:stCondLst>
                            <p:childTnLst>
                              <p:par>
                                <p:cTn id="44" presetID="22" presetClass="entr" presetSubtype="8" fill="hold" grpId="10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900"/>
                            </p:stCondLst>
                            <p:childTnLst>
                              <p:par>
                                <p:cTn id="48" presetID="22" presetClass="entr" presetSubtype="8" fill="hold" grpId="11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22" presetClass="entr" presetSubtype="8" fill="hold" grpId="12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100"/>
                            </p:stCondLst>
                            <p:childTnLst>
                              <p:par>
                                <p:cTn id="56" presetID="22" presetClass="entr" presetSubtype="8" fill="hold" grpId="13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200"/>
                            </p:stCondLst>
                            <p:childTnLst>
                              <p:par>
                                <p:cTn id="60" presetID="22" presetClass="entr" presetSubtype="8" fill="hold" grpId="14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300"/>
                            </p:stCondLst>
                            <p:childTnLst>
                              <p:par>
                                <p:cTn id="64" presetID="22" presetClass="entr" presetSubtype="8" fill="hold" grpId="15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400"/>
                            </p:stCondLst>
                            <p:childTnLst>
                              <p:par>
                                <p:cTn id="68" presetID="22" presetClass="entr" presetSubtype="8" fill="hold" grpId="1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900"/>
                            </p:stCondLst>
                            <p:childTnLst>
                              <p:par>
                                <p:cTn id="72" presetID="22" presetClass="entr" presetSubtype="8" fill="hold" grpId="17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22" presetClass="entr" presetSubtype="8" fill="hold" grpId="18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100"/>
                            </p:stCondLst>
                            <p:childTnLst>
                              <p:par>
                                <p:cTn id="80" presetID="22" presetClass="entr" presetSubtype="8" fill="hold" grpId="19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200"/>
                            </p:stCondLst>
                            <p:childTnLst>
                              <p:par>
                                <p:cTn id="84" presetID="22" presetClass="entr" presetSubtype="8" fill="hold" grpId="20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300"/>
                            </p:stCondLst>
                            <p:childTnLst>
                              <p:par>
                                <p:cTn id="88" presetID="22" presetClass="entr" presetSubtype="8" fill="hold" grpId="21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400"/>
                            </p:stCondLst>
                            <p:childTnLst>
                              <p:par>
                                <p:cTn id="92" presetID="22" presetClass="entr" presetSubtype="8" fill="hold" grpId="22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" grpId="5" animBg="1" advAuto="0"/>
      <p:bldP spid="1640" grpId="1" animBg="1" advAuto="0"/>
      <p:bldP spid="1641" grpId="4" animBg="1" advAuto="0"/>
      <p:bldP spid="1642" grpId="3" animBg="1" advAuto="0"/>
      <p:bldP spid="1643" grpId="7" animBg="1" advAuto="0"/>
      <p:bldP spid="1644" grpId="6" animBg="1" advAuto="0"/>
      <p:bldP spid="1646" grpId="2" animBg="1" advAuto="0"/>
      <p:bldP spid="1656" grpId="9" animBg="1" advAuto="0"/>
      <p:bldP spid="1657" grpId="10" animBg="1" advAuto="0"/>
      <p:bldP spid="1658" grpId="11" animBg="1" advAuto="0"/>
      <p:bldP spid="1659" grpId="12" animBg="1" advAuto="0"/>
      <p:bldP spid="1660" grpId="13" animBg="1" advAuto="0"/>
      <p:bldP spid="1661" grpId="14" animBg="1" advAuto="0"/>
      <p:bldP spid="1662" grpId="15" animBg="1" advAuto="0"/>
      <p:bldP spid="1672" grpId="16" animBg="1" advAuto="0"/>
      <p:bldP spid="1673" grpId="17" animBg="1" advAuto="0"/>
      <p:bldP spid="1674" grpId="18" animBg="1" advAuto="0"/>
      <p:bldP spid="1675" grpId="19" animBg="1" advAuto="0"/>
      <p:bldP spid="1676" grpId="20" animBg="1" advAuto="0"/>
      <p:bldP spid="1677" grpId="21" animBg="1" advAuto="0"/>
      <p:bldP spid="1678" grpId="2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11602380" y="6443220"/>
            <a:ext cx="162135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681" name="61E13C87-6998-4437-A47D-321E4EAC464A-L0-001.jpeg" descr="61E13C87-6998-4437-A47D-321E4EAC464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524"/>
            <a:ext cx="12192000" cy="6818953"/>
          </a:xfrm>
          <a:prstGeom prst="rect">
            <a:avLst/>
          </a:prstGeom>
          <a:ln w="12700">
            <a:miter lim="400000"/>
          </a:ln>
        </p:spPr>
      </p:pic>
      <p:sp>
        <p:nvSpPr>
          <p:cNvPr id="1682" name="TextBox 29"/>
          <p:cNvSpPr txBox="1"/>
          <p:nvPr/>
        </p:nvSpPr>
        <p:spPr>
          <a:xfrm>
            <a:off x="7566097" y="2739402"/>
            <a:ext cx="415775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i="1"/>
            </a:lvl1pPr>
          </a:lstStyle>
          <a:p>
            <a:r>
              <a:t>КАЖДЫЙ 5 товар будет продан в онлайне</a:t>
            </a:r>
          </a:p>
        </p:txBody>
      </p:sp>
      <p:sp>
        <p:nvSpPr>
          <p:cNvPr id="1683" name="Линия"/>
          <p:cNvSpPr/>
          <p:nvPr/>
        </p:nvSpPr>
        <p:spPr>
          <a:xfrm flipH="1" flipV="1">
            <a:off x="9649967" y="3032517"/>
            <a:ext cx="792966" cy="792966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2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5" name="4FBE1B8F-179B-4E6B-9C5D-72577CBF300F-L0-001.jpeg" descr="4FBE1B8F-179B-4E6B-9C5D-72577CBF300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02" y="0"/>
            <a:ext cx="1210339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6" name="TextBox 29"/>
          <p:cNvSpPr txBox="1"/>
          <p:nvPr/>
        </p:nvSpPr>
        <p:spPr>
          <a:xfrm>
            <a:off x="4250617" y="5812980"/>
            <a:ext cx="6715406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i="1"/>
            </a:lvl1pPr>
          </a:lstStyle>
          <a:p>
            <a:r>
              <a:t>Перетекание аудитории в товарно-аудиторные витрины ускорится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6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118F2FB-28DE-6949-B069-C4804D517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864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391862" y="6443220"/>
            <a:ext cx="220128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689" name="Picture Placeholder 7" descr="Picture Placeholder 7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90" name="TextBox 23"/>
          <p:cNvSpPr txBox="1"/>
          <p:nvPr/>
        </p:nvSpPr>
        <p:spPr>
          <a:xfrm>
            <a:off x="7982697" y="3859789"/>
            <a:ext cx="2974129" cy="1311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Нет лидера (30%+) </a:t>
            </a:r>
            <a:r>
              <a:rPr>
                <a:solidFill>
                  <a:schemeClr val="accent1"/>
                </a:solidFill>
              </a:rPr>
              <a:t>- Борьба</a:t>
            </a:r>
          </a:p>
          <a:p>
            <a:pPr>
              <a:defRPr sz="1000">
                <a:solidFill>
                  <a:srgbClr val="222222">
                    <a:alpha val="70000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Отсутсвие русского Amazon приведет к еще большей конкуренции среди кандидатов. За счет смещения в смежные категории и инвестиции в покупателей</a:t>
            </a:r>
          </a:p>
        </p:txBody>
      </p:sp>
      <p:sp>
        <p:nvSpPr>
          <p:cNvPr id="1691" name="TextBox 24"/>
          <p:cNvSpPr txBox="1"/>
          <p:nvPr/>
        </p:nvSpPr>
        <p:spPr>
          <a:xfrm>
            <a:off x="7982697" y="2400742"/>
            <a:ext cx="2974129" cy="108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55% </a:t>
            </a:r>
            <a:r>
              <a:rPr>
                <a:solidFill>
                  <a:schemeClr val="accent1"/>
                </a:solidFill>
              </a:rPr>
              <a:t>GMV (руб) </a:t>
            </a:r>
          </a:p>
          <a:p>
            <a:pPr>
              <a:defRPr sz="1000">
                <a:solidFill>
                  <a:srgbClr val="222222">
                    <a:alpha val="70000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к 2023 доля крупнейших торговых площадок достигнет 55% от всего товарного e-commerce</a:t>
            </a:r>
          </a:p>
        </p:txBody>
      </p:sp>
      <p:sp>
        <p:nvSpPr>
          <p:cNvPr id="1692" name="TextBox 43"/>
          <p:cNvSpPr txBox="1"/>
          <p:nvPr/>
        </p:nvSpPr>
        <p:spPr>
          <a:xfrm>
            <a:off x="7982697" y="5247264"/>
            <a:ext cx="2974129" cy="108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Магазин, </a:t>
            </a:r>
            <a:r>
              <a:rPr>
                <a:solidFill>
                  <a:schemeClr val="accent1"/>
                </a:solidFill>
              </a:rPr>
              <a:t>Нет - Маркетплейс</a:t>
            </a:r>
          </a:p>
          <a:p>
            <a:pPr>
              <a:defRPr sz="1000">
                <a:solidFill>
                  <a:srgbClr val="222222">
                    <a:alpha val="70000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Крупные Интернет магазины, в погоне за ассортиментом и клиентами будут менять модель работы на "Маркетплейс"  </a:t>
            </a:r>
          </a:p>
        </p:txBody>
      </p:sp>
      <p:sp>
        <p:nvSpPr>
          <p:cNvPr id="1693" name="Oval 3"/>
          <p:cNvSpPr/>
          <p:nvPr/>
        </p:nvSpPr>
        <p:spPr>
          <a:xfrm>
            <a:off x="5171513" y="2896870"/>
            <a:ext cx="1853839" cy="1853839"/>
          </a:xfrm>
          <a:prstGeom prst="ellipse">
            <a:avLst/>
          </a:prstGeom>
          <a:ln w="6350">
            <a:solidFill>
              <a:srgbClr val="C8C8C8"/>
            </a:solidFill>
            <a:miter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>
                <a:solidFill>
                  <a:srgbClr val="222222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endParaRPr/>
          </a:p>
        </p:txBody>
      </p:sp>
      <p:grpSp>
        <p:nvGrpSpPr>
          <p:cNvPr id="1696" name="Oval 2"/>
          <p:cNvGrpSpPr/>
          <p:nvPr/>
        </p:nvGrpSpPr>
        <p:grpSpPr>
          <a:xfrm>
            <a:off x="5367391" y="3093231"/>
            <a:ext cx="1471749" cy="1471749"/>
            <a:chOff x="0" y="0"/>
            <a:chExt cx="1471748" cy="1471748"/>
          </a:xfrm>
        </p:grpSpPr>
        <p:sp>
          <p:nvSpPr>
            <p:cNvPr id="1694" name="Кружок"/>
            <p:cNvSpPr/>
            <p:nvPr/>
          </p:nvSpPr>
          <p:spPr>
            <a:xfrm>
              <a:off x="-1" y="-1"/>
              <a:ext cx="1471750" cy="147175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254000" dist="127000" dir="2700000" rotWithShape="0">
                <a:srgbClr val="000000">
                  <a:alpha val="1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0F0F0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695" name="55%"/>
            <p:cNvSpPr txBox="1"/>
            <p:nvPr/>
          </p:nvSpPr>
          <p:spPr>
            <a:xfrm>
              <a:off x="215532" y="475523"/>
              <a:ext cx="1040684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t>55%</a:t>
              </a:r>
            </a:p>
          </p:txBody>
        </p:sp>
      </p:grpSp>
      <p:sp>
        <p:nvSpPr>
          <p:cNvPr id="1697" name="Straight Connector 26"/>
          <p:cNvSpPr/>
          <p:nvPr/>
        </p:nvSpPr>
        <p:spPr>
          <a:xfrm flipV="1">
            <a:off x="6709311" y="2558369"/>
            <a:ext cx="529547" cy="529546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698" name="Straight Connector 28"/>
          <p:cNvSpPr/>
          <p:nvPr/>
        </p:nvSpPr>
        <p:spPr>
          <a:xfrm>
            <a:off x="7239537" y="2559048"/>
            <a:ext cx="431264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699" name="Straight Connector 31"/>
          <p:cNvSpPr/>
          <p:nvPr/>
        </p:nvSpPr>
        <p:spPr>
          <a:xfrm>
            <a:off x="7057245" y="3985259"/>
            <a:ext cx="613555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222222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grpSp>
        <p:nvGrpSpPr>
          <p:cNvPr id="1702" name="Group 46"/>
          <p:cNvGrpSpPr/>
          <p:nvPr/>
        </p:nvGrpSpPr>
        <p:grpSpPr>
          <a:xfrm>
            <a:off x="6492875" y="4677953"/>
            <a:ext cx="1177926" cy="710661"/>
            <a:chOff x="0" y="0"/>
            <a:chExt cx="1177924" cy="710659"/>
          </a:xfrm>
        </p:grpSpPr>
        <p:sp>
          <p:nvSpPr>
            <p:cNvPr id="1700" name="Straight Connector 44"/>
            <p:cNvSpPr/>
            <p:nvPr/>
          </p:nvSpPr>
          <p:spPr>
            <a:xfrm>
              <a:off x="0" y="-1"/>
              <a:ext cx="746662" cy="709391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  <p:sp>
          <p:nvSpPr>
            <p:cNvPr id="1701" name="Straight Connector 45"/>
            <p:cNvSpPr/>
            <p:nvPr/>
          </p:nvSpPr>
          <p:spPr>
            <a:xfrm>
              <a:off x="746662" y="710659"/>
              <a:ext cx="431263" cy="1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222222"/>
                  </a:solidFill>
                  <a:latin typeface="Open Sans Regular"/>
                  <a:ea typeface="Open Sans Regular"/>
                  <a:cs typeface="Open Sans Regular"/>
                  <a:sym typeface="Open Sans Regular"/>
                </a:defRPr>
              </a:pPr>
              <a:endParaRPr/>
            </a:p>
          </p:txBody>
        </p:sp>
      </p:grpSp>
      <p:sp>
        <p:nvSpPr>
          <p:cNvPr id="1703" name="Oval 18"/>
          <p:cNvSpPr/>
          <p:nvPr/>
        </p:nvSpPr>
        <p:spPr>
          <a:xfrm flipH="1">
            <a:off x="7645469" y="2521999"/>
            <a:ext cx="74099" cy="7409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endParaRPr/>
          </a:p>
        </p:txBody>
      </p:sp>
      <p:sp>
        <p:nvSpPr>
          <p:cNvPr id="1704" name="Oval 21"/>
          <p:cNvSpPr/>
          <p:nvPr/>
        </p:nvSpPr>
        <p:spPr>
          <a:xfrm flipH="1">
            <a:off x="7645469" y="3952580"/>
            <a:ext cx="74099" cy="7409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endParaRPr/>
          </a:p>
        </p:txBody>
      </p:sp>
      <p:sp>
        <p:nvSpPr>
          <p:cNvPr id="1705" name="Oval 22"/>
          <p:cNvSpPr/>
          <p:nvPr/>
        </p:nvSpPr>
        <p:spPr>
          <a:xfrm flipH="1">
            <a:off x="7645469" y="5350293"/>
            <a:ext cx="74099" cy="7409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endParaRPr/>
          </a:p>
        </p:txBody>
      </p:sp>
      <p:sp>
        <p:nvSpPr>
          <p:cNvPr id="1706" name="Title 1"/>
          <p:cNvSpPr txBox="1"/>
          <p:nvPr/>
        </p:nvSpPr>
        <p:spPr>
          <a:xfrm>
            <a:off x="929732" y="125032"/>
            <a:ext cx="11387752" cy="970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466302">
              <a:lnSpc>
                <a:spcPct val="80000"/>
              </a:lnSpc>
              <a:spcBef>
                <a:spcPts val="0"/>
              </a:spcBef>
              <a:defRPr sz="4029" b="1" spc="-223">
                <a:solidFill>
                  <a:srgbClr val="222222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t>19% товарного рынка РФ </a:t>
            </a:r>
            <a:r>
              <a:rPr>
                <a:solidFill>
                  <a:schemeClr val="accent1"/>
                </a:solidFill>
              </a:rPr>
              <a:t>7,2 трлн руб (2024F)</a:t>
            </a:r>
          </a:p>
        </p:txBody>
      </p:sp>
      <p:sp>
        <p:nvSpPr>
          <p:cNvPr id="1707" name="Title 1"/>
          <p:cNvSpPr txBox="1"/>
          <p:nvPr/>
        </p:nvSpPr>
        <p:spPr>
          <a:xfrm>
            <a:off x="4288856" y="859705"/>
            <a:ext cx="4380672" cy="1249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914318">
              <a:lnSpc>
                <a:spcPct val="80000"/>
              </a:lnSpc>
              <a:spcBef>
                <a:spcPts val="0"/>
              </a:spcBef>
              <a:defRPr sz="3600" b="1" spc="-100">
                <a:solidFill>
                  <a:srgbClr val="222222"/>
                </a:solidFill>
              </a:defRPr>
            </a:pPr>
            <a:r>
              <a:t>D2C or </a:t>
            </a:r>
            <a:r>
              <a:rPr>
                <a:solidFill>
                  <a:schemeClr val="accent1"/>
                </a:solidFill>
              </a:rPr>
              <a:t>Maketplace</a:t>
            </a:r>
          </a:p>
        </p:txBody>
      </p:sp>
      <p:sp>
        <p:nvSpPr>
          <p:cNvPr id="1708" name="TextBox 13"/>
          <p:cNvSpPr txBox="1"/>
          <p:nvPr/>
        </p:nvSpPr>
        <p:spPr>
          <a:xfrm>
            <a:off x="1209701" y="2111574"/>
            <a:ext cx="4049817" cy="206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700">
                <a:solidFill>
                  <a:srgbClr val="222222">
                    <a:alpha val="70000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В США на 333 млн населения более 8 млн интернет магазинов </a:t>
            </a:r>
          </a:p>
          <a:p>
            <a:pPr>
              <a:defRPr sz="1700">
                <a:solidFill>
                  <a:srgbClr val="222222">
                    <a:alpha val="70000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В России на 140 млн населения - 300 тыс</a:t>
            </a:r>
          </a:p>
          <a:p>
            <a:pPr>
              <a:defRPr sz="1700">
                <a:solidFill>
                  <a:srgbClr val="222222">
                    <a:alpha val="70000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COVID рост + 40%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grpId="3" nodeType="afterEffect">
                                  <p:stCondLst>
                                    <p:cond delay="1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800"/>
                            </p:stCondLst>
                            <p:childTnLst>
                              <p:par>
                                <p:cTn id="19" presetID="2" presetClass="entr" presetSubtype="2" fill="hold" grpId="4" nodeType="afterEffect">
                                  <p:stCondLst>
                                    <p:cond delay="1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" grpId="1" animBg="1" advAuto="0"/>
      <p:bldP spid="1690" grpId="3" animBg="1" advAuto="0"/>
      <p:bldP spid="1691" grpId="2" animBg="1" advAuto="0"/>
      <p:bldP spid="1692" grpId="4" animBg="1" advAuto="0"/>
      <p:bldP spid="1707" grpId="5" animBg="1" advAuto="0"/>
      <p:bldP spid="1708" grpId="6" animBg="1" advAuto="0"/>
    </p:bldLst>
  </p:timing>
</p:sld>
</file>

<file path=ppt/theme/theme1.xml><?xml version="1.0" encoding="utf-8"?>
<a:theme xmlns:a="http://schemas.openxmlformats.org/drawingml/2006/main" name="Voodoo Powerpoint Template">
  <a:themeElements>
    <a:clrScheme name="Voodoo Powerpoint Template">
      <a:dk1>
        <a:srgbClr val="F0F0F0"/>
      </a:dk1>
      <a:lt1>
        <a:srgbClr val="B51A00"/>
      </a:lt1>
      <a:dk2>
        <a:srgbClr val="A7A7A7"/>
      </a:dk2>
      <a:lt2>
        <a:srgbClr val="535353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0000FF"/>
      </a:hlink>
      <a:folHlink>
        <a:srgbClr val="FF00FF"/>
      </a:folHlink>
    </a:clrScheme>
    <a:fontScheme name="Voodoo Powerpoint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Voodoo Powerpoint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F0F0"/>
        </a:solidFill>
        <a:ln w="12700" cap="flat">
          <a:solidFill>
            <a:schemeClr val="accent1"/>
          </a:solidFill>
          <a:prstDash val="solid"/>
          <a:miter lim="800000"/>
        </a:ln>
        <a:effectLst>
          <a:outerShdw blurRad="38100" dist="12700" dir="5400000" rotWithShape="0">
            <a:srgbClr val="000000">
              <a:alpha val="15000"/>
            </a:srgbClr>
          </a:outerShdw>
        </a:effectLst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3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Open Sans Regular"/>
            <a:ea typeface="Open Sans Regular"/>
            <a:cs typeface="Open Sans Regular"/>
            <a:sym typeface="Open Sans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330" rtl="0" fontAlgn="auto" latinLnBrk="0" hangingPunct="0">
          <a:lnSpc>
            <a:spcPct val="13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B51A00"/>
            </a:solidFill>
            <a:effectLst/>
            <a:uFillTx/>
            <a:latin typeface="Montserrat Bold"/>
            <a:ea typeface="Montserrat Bold"/>
            <a:cs typeface="Montserrat Bold"/>
            <a:sym typeface="Montserra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Voodoo Powerpoint Template">
  <a:themeElements>
    <a:clrScheme name="Voodoo Powerpoint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0000FF"/>
      </a:hlink>
      <a:folHlink>
        <a:srgbClr val="FF00FF"/>
      </a:folHlink>
    </a:clrScheme>
    <a:fontScheme name="Voodoo Powerpoint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Voodoo Powerpoint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F0F0"/>
        </a:solidFill>
        <a:ln w="12700" cap="flat">
          <a:solidFill>
            <a:schemeClr val="accent1"/>
          </a:solidFill>
          <a:prstDash val="solid"/>
          <a:miter lim="800000"/>
        </a:ln>
        <a:effectLst>
          <a:outerShdw blurRad="38100" dist="12700" dir="5400000" rotWithShape="0">
            <a:srgbClr val="000000">
              <a:alpha val="15000"/>
            </a:srgbClr>
          </a:outerShdw>
        </a:effectLst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3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Open Sans Regular"/>
            <a:ea typeface="Open Sans Regular"/>
            <a:cs typeface="Open Sans Regular"/>
            <a:sym typeface="Open Sans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330" rtl="0" fontAlgn="auto" latinLnBrk="0" hangingPunct="0">
          <a:lnSpc>
            <a:spcPct val="13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B51A00"/>
            </a:solidFill>
            <a:effectLst/>
            <a:uFillTx/>
            <a:latin typeface="Montserrat Bold"/>
            <a:ea typeface="Montserrat Bold"/>
            <a:cs typeface="Montserrat Bold"/>
            <a:sym typeface="Montserra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276</Words>
  <Application>Microsoft Macintosh PowerPoint</Application>
  <PresentationFormat>Широкоэкранный</PresentationFormat>
  <Paragraphs>65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Calibri</vt:lpstr>
      <vt:lpstr>Montserrat Black</vt:lpstr>
      <vt:lpstr>Montserrat Bold</vt:lpstr>
      <vt:lpstr>Montserrat SemiBold</vt:lpstr>
      <vt:lpstr>Montserrat-Bold</vt:lpstr>
      <vt:lpstr>Open Sans Bold</vt:lpstr>
      <vt:lpstr>Open Sans Regular</vt:lpstr>
      <vt:lpstr>Open Sans SemiBold</vt:lpstr>
      <vt:lpstr>Voodoo Powerpoint Template</vt:lpstr>
      <vt:lpstr>Презентация PowerPoint</vt:lpstr>
      <vt:lpstr>Где все? </vt:lpstr>
      <vt:lpstr>Презентация PowerPoint</vt:lpstr>
      <vt:lpstr>Конечно видит! </vt:lpstr>
      <vt:lpstr>Товарный Аудиторный Ланшафт</vt:lpstr>
      <vt:lpstr>Презентация PowerPoint</vt:lpstr>
      <vt:lpstr>Презентация PowerPoint</vt:lpstr>
      <vt:lpstr>Презентация PowerPoint</vt:lpstr>
      <vt:lpstr>Презентация PowerPoint</vt:lpstr>
      <vt:lpstr>Зрелость  Маркетплейсов</vt:lpstr>
      <vt:lpstr>Инфраструктура и новые компетенции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Microsoft Office</cp:lastModifiedBy>
  <cp:revision>3</cp:revision>
  <dcterms:modified xsi:type="dcterms:W3CDTF">2020-09-11T21:33:12Z</dcterms:modified>
</cp:coreProperties>
</file>